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92" r:id="rId4"/>
    <p:sldId id="257" r:id="rId5"/>
    <p:sldId id="318" r:id="rId6"/>
    <p:sldId id="319" r:id="rId7"/>
    <p:sldId id="295" r:id="rId8"/>
    <p:sldId id="299" r:id="rId9"/>
    <p:sldId id="300" r:id="rId10"/>
    <p:sldId id="309" r:id="rId11"/>
    <p:sldId id="344" r:id="rId12"/>
    <p:sldId id="321" r:id="rId13"/>
    <p:sldId id="322" r:id="rId14"/>
    <p:sldId id="323" r:id="rId15"/>
    <p:sldId id="315" r:id="rId16"/>
    <p:sldId id="324" r:id="rId17"/>
    <p:sldId id="326" r:id="rId18"/>
    <p:sldId id="325" r:id="rId19"/>
    <p:sldId id="327" r:id="rId20"/>
    <p:sldId id="328" r:id="rId21"/>
    <p:sldId id="340" r:id="rId22"/>
    <p:sldId id="313" r:id="rId23"/>
    <p:sldId id="329" r:id="rId24"/>
    <p:sldId id="337" r:id="rId25"/>
    <p:sldId id="336" r:id="rId26"/>
    <p:sldId id="330" r:id="rId27"/>
    <p:sldId id="310" r:id="rId28"/>
    <p:sldId id="341" r:id="rId29"/>
    <p:sldId id="331" r:id="rId30"/>
    <p:sldId id="312" r:id="rId31"/>
    <p:sldId id="343" r:id="rId32"/>
    <p:sldId id="332" r:id="rId33"/>
    <p:sldId id="342" r:id="rId34"/>
    <p:sldId id="334" r:id="rId35"/>
    <p:sldId id="335" r:id="rId36"/>
    <p:sldId id="333" r:id="rId37"/>
    <p:sldId id="338" r:id="rId38"/>
    <p:sldId id="301" r:id="rId39"/>
    <p:sldId id="298" r:id="rId40"/>
    <p:sldId id="339" r:id="rId41"/>
    <p:sldId id="305" r:id="rId42"/>
    <p:sldId id="290" r:id="rId43"/>
  </p:sldIdLst>
  <p:sldSz cx="12192000" cy="6858000"/>
  <p:notesSz cx="6797675" cy="9926638"/>
  <p:embeddedFontLst>
    <p:embeddedFont>
      <p:font typeface="Century Gothic" panose="020B050202020202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Qq+XHlM9wMcOhYGjSgPgT1EHrC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ila Kamber" initials="LK" lastIdx="9" clrIdx="0">
    <p:extLst>
      <p:ext uri="{19B8F6BF-5375-455C-9EA6-DF929625EA0E}">
        <p15:presenceInfo xmlns:p15="http://schemas.microsoft.com/office/powerpoint/2012/main" userId="S-1-5-21-2400910658-3732182205-3367326870-1181" providerId="AD"/>
      </p:ext>
    </p:extLst>
  </p:cmAuthor>
  <p:cmAuthor id="2" name="Werner Auer" initials="WA" lastIdx="1" clrIdx="1">
    <p:extLst>
      <p:ext uri="{19B8F6BF-5375-455C-9EA6-DF929625EA0E}">
        <p15:presenceInfo xmlns:p15="http://schemas.microsoft.com/office/powerpoint/2012/main" userId="75cee23a6d7a46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B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1A9CDD-7E5C-4C89-B5E8-80AF90DBA6D3}">
  <a:tblStyle styleId="{CF1A9CDD-7E5C-4C89-B5E8-80AF90DBA6D3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AF3F4"/>
          </a:solidFill>
        </a:fill>
      </a:tcStyle>
    </a:wholeTbl>
    <a:band1H>
      <a:tcTxStyle/>
      <a:tcStyle>
        <a:tcBdr/>
        <a:fill>
          <a:solidFill>
            <a:srgbClr val="D3E6E9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3E6E9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2716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6552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7407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9369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9789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7817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483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0761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3317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633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3583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475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0994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8111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6196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1643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8124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418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4479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53674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9394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0118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71644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7440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1345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45038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94963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21744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2916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0049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44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13791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89517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8134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233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592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3737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138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5"/>
          <p:cNvSpPr txBox="1">
            <a:spLocks noGrp="1"/>
          </p:cNvSpPr>
          <p:nvPr>
            <p:ph type="title"/>
          </p:nvPr>
        </p:nvSpPr>
        <p:spPr>
          <a:xfrm rot="5400000">
            <a:off x="6448153" y="2641872"/>
            <a:ext cx="5811838" cy="125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CA8AD"/>
              </a:buClr>
              <a:buSzPts val="2400"/>
              <a:buNone/>
              <a:defRPr sz="2400">
                <a:solidFill>
                  <a:srgbClr val="8CA8A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2000"/>
              <a:buNone/>
              <a:defRPr sz="2000">
                <a:solidFill>
                  <a:srgbClr val="8CA8AD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800"/>
              <a:buNone/>
              <a:defRPr sz="1800">
                <a:solidFill>
                  <a:srgbClr val="8CA8AD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600"/>
              <a:buNone/>
              <a:defRPr sz="1600">
                <a:solidFill>
                  <a:srgbClr val="8CA8AD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600"/>
              <a:buNone/>
              <a:defRPr sz="1600">
                <a:solidFill>
                  <a:srgbClr val="8CA8A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600"/>
              <a:buNone/>
              <a:defRPr sz="1600">
                <a:solidFill>
                  <a:srgbClr val="8CA8A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600"/>
              <a:buNone/>
              <a:defRPr sz="1600">
                <a:solidFill>
                  <a:srgbClr val="8CA8A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600"/>
              <a:buNone/>
              <a:defRPr sz="1600">
                <a:solidFill>
                  <a:srgbClr val="8CA8A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600"/>
              <a:buNone/>
              <a:defRPr sz="1600">
                <a:solidFill>
                  <a:srgbClr val="8CA8AD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993904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1" name="Google Shape;111;p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3" name="Google Shape;113;p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2"/>
          <p:cNvSpPr txBox="1">
            <a:spLocks noGrp="1"/>
          </p:cNvSpPr>
          <p:nvPr>
            <p:ph type="body" idx="1"/>
          </p:nvPr>
        </p:nvSpPr>
        <p:spPr>
          <a:xfrm>
            <a:off x="5183188" y="457201"/>
            <a:ext cx="5637212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3" name="Google Shape;123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4" name="Google Shape;1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3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5637212" cy="540385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0" name="Google Shape;13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6"/>
          <p:cNvSpPr txBox="1">
            <a:spLocks noGrp="1"/>
          </p:cNvSpPr>
          <p:nvPr>
            <p:ph type="ctrTitle"/>
          </p:nvPr>
        </p:nvSpPr>
        <p:spPr>
          <a:xfrm>
            <a:off x="1524000" y="185420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5"/>
          <p:cNvSpPr txBox="1">
            <a:spLocks noGrp="1"/>
          </p:cNvSpPr>
          <p:nvPr>
            <p:ph type="title"/>
          </p:nvPr>
        </p:nvSpPr>
        <p:spPr>
          <a:xfrm rot="5400000">
            <a:off x="6866732" y="2223294"/>
            <a:ext cx="5811838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CA8AD"/>
              </a:buClr>
              <a:buSzPts val="2400"/>
              <a:buNone/>
              <a:defRPr sz="2400">
                <a:solidFill>
                  <a:srgbClr val="8CA8A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2000"/>
              <a:buNone/>
              <a:defRPr sz="2000">
                <a:solidFill>
                  <a:srgbClr val="8CA8AD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800"/>
              <a:buNone/>
              <a:defRPr sz="1800">
                <a:solidFill>
                  <a:srgbClr val="8CA8AD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600"/>
              <a:buNone/>
              <a:defRPr sz="1600">
                <a:solidFill>
                  <a:srgbClr val="8CA8AD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600"/>
              <a:buNone/>
              <a:defRPr sz="1600">
                <a:solidFill>
                  <a:srgbClr val="8CA8A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600"/>
              <a:buNone/>
              <a:defRPr sz="1600">
                <a:solidFill>
                  <a:srgbClr val="8CA8A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600"/>
              <a:buNone/>
              <a:defRPr sz="1600">
                <a:solidFill>
                  <a:srgbClr val="8CA8A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600"/>
              <a:buNone/>
              <a:defRPr sz="1600">
                <a:solidFill>
                  <a:srgbClr val="8CA8A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A8AD"/>
              </a:buClr>
              <a:buSzPts val="1600"/>
              <a:buNone/>
              <a:defRPr sz="1600">
                <a:solidFill>
                  <a:srgbClr val="8CA8AD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0323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913093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0323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471237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3"/>
          <p:cNvSpPr>
            <a:spLocks noGrp="1"/>
          </p:cNvSpPr>
          <p:nvPr>
            <p:ph type="pic" idx="2"/>
          </p:nvPr>
        </p:nvSpPr>
        <p:spPr>
          <a:xfrm>
            <a:off x="5183188" y="2049462"/>
            <a:ext cx="6172200" cy="3811588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5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0323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0323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  <p:pic>
        <p:nvPicPr>
          <p:cNvPr id="15" name="Google Shape;15;p31" descr="Une image contenant texte, ventilateur, périphérique&#10;&#10;Description générée automatiquement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023703" y="356366"/>
            <a:ext cx="1330097" cy="133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000500" y="6311900"/>
            <a:ext cx="4191000" cy="45508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33" descr="Une image contenant sport aquatique, vague&#10;&#10;Description générée automatiquement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82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A8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‹Nr.›</a:t>
            </a:fld>
            <a:endParaRPr/>
          </a:p>
        </p:txBody>
      </p:sp>
      <p:pic>
        <p:nvPicPr>
          <p:cNvPr id="81" name="Google Shape;81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000500" y="6311900"/>
            <a:ext cx="4191000" cy="45508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4a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3.m4a"/><Relationship Id="rId7" Type="http://schemas.openxmlformats.org/officeDocument/2006/relationships/image" Target="../media/image10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3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5.m4a"/><Relationship Id="rId7" Type="http://schemas.openxmlformats.org/officeDocument/2006/relationships/image" Target="../media/image1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5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4.m4a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7.m4a"/><Relationship Id="rId7" Type="http://schemas.openxmlformats.org/officeDocument/2006/relationships/image" Target="../media/image1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7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7.png"/><Relationship Id="rId5" Type="http://schemas.openxmlformats.org/officeDocument/2006/relationships/hyperlink" Target="https://eur-lex.europa.eu/legal-content/EN/TXT/?uri=CELEX:32022L2464" TargetMode="External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0.jp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7.png"/><Relationship Id="rId5" Type="http://schemas.openxmlformats.org/officeDocument/2006/relationships/hyperlink" Target="https://eur-lex.europa.eu/legal-content/EN/TXT/?uri=CELEX:32022L2464" TargetMode="External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9.m4a"/><Relationship Id="rId7" Type="http://schemas.openxmlformats.org/officeDocument/2006/relationships/image" Target="../media/image25.jp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49.m4a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8.m4a"/><Relationship Id="rId7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8.m4a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" descr="Une image contenant texte, ventilateur, appareil, périphérique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2B566581-63CC-8046-88A5-C901E51A60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6405" y="378131"/>
            <a:ext cx="2385796" cy="80162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0C23692-D60A-998D-D588-02A45A10D1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6082" y="1260439"/>
            <a:ext cx="1946442" cy="609600"/>
          </a:xfrm>
          <a:prstGeom prst="rect">
            <a:avLst/>
          </a:prstGeom>
        </p:spPr>
      </p:pic>
      <p:pic>
        <p:nvPicPr>
          <p:cNvPr id="4" name="page1">
            <a:hlinkClick r:id="" action="ppaction://media"/>
            <a:extLst>
              <a:ext uri="{FF2B5EF4-FFF2-40B4-BE49-F238E27FC236}">
                <a16:creationId xmlns:a16="http://schemas.microsoft.com/office/drawing/2014/main" id="{985A3D7B-E71F-7A05-D743-FD6D1EA3B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age1">
            <a:hlinkClick r:id="" action="ppaction://media"/>
            <a:extLst>
              <a:ext uri="{FF2B5EF4-FFF2-40B4-BE49-F238E27FC236}">
                <a16:creationId xmlns:a16="http://schemas.microsoft.com/office/drawing/2014/main" id="{D4B898A6-54E0-CC52-6505-5C57733935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7"/>
    </mc:Choice>
    <mc:Fallback xmlns="">
      <p:transition spd="slow" advTm="13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T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 (inland) port and its national and international context regarding legal needs for the future energy developments (2)</a:t>
            </a:r>
            <a:b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0C18AA-6DE7-54AF-9B77-AB1BB0BF1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266" y="1575877"/>
            <a:ext cx="8537467" cy="4850834"/>
          </a:xfrm>
          <a:prstGeom prst="rect">
            <a:avLst/>
          </a:prstGeom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328CF3A-D01F-1253-1DE6-0ABDCB4DB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2"/>
    </mc:Choice>
    <mc:Fallback xmlns="">
      <p:transition spd="slow" advTm="7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T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 (inland) port and its national and international context regarding legal needs for the future energy developments (</a:t>
            </a: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3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)</a:t>
            </a:r>
            <a:b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29856" y="1825625"/>
            <a:ext cx="1149007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AFID / Directive (EU) 2023/1804 of 13.9.2023 - regarding deployment of alternative fuels infrastructure (repealed old AFID 2014(94/EU)2014)</a:t>
            </a:r>
            <a:endParaRPr lang="en-GB" sz="2400" dirty="0"/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SSMS / Sustainable and Smart Mobility Strategy (9.12.2020 / European Commission COM(2020) 789 final)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Fit for 55 Program /14.7.2021) / reducing net greenhouse gas emissions by at least 55 % by 2030”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NAIADES III (24.6.2021) / boosting future-proof European inland waterway transport, COM(2021) 324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0BF3565-CC19-96A7-0D98-029531D1B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5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2"/>
    </mc:Choice>
    <mc:Fallback xmlns="">
      <p:transition spd="slow" advTm="24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T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 (inland) port and its national and international context regarding legal needs for the future energy developments (4)</a:t>
            </a:r>
            <a:b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5548" y="1825625"/>
            <a:ext cx="1104219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Zero Pollution Action Plan COM(2021)400final, adopted on 12.5.2021 &gt;&gt;&gt; “zero emission mobility is the major objective”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FontTx/>
              <a:buChar char="-"/>
            </a:pPr>
            <a:endParaRPr lang="en-GB" sz="1000"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r>
              <a:rPr lang="en-GB" sz="2400" u="sng" dirty="0"/>
              <a:t>National requirements</a:t>
            </a:r>
            <a:r>
              <a:rPr lang="en-GB" sz="2400" dirty="0"/>
              <a:t> (depends on the country of the port / e.g. Austria)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Current governmental program Austria 2020-2024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Austrian Recovery and Resilience Plan 2020-2026, 30.4.2021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Mobility Masterplan 2030 for Austria (15.7.2021)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Master Plan of viadonau for shore power supply in Austria (2019)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8F49F14-9783-0FFA-343F-1A34F11CB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17"/>
    </mc:Choice>
    <mc:Fallback xmlns="">
      <p:transition spd="slow" advTm="35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T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 (inland) port and its national and international context regarding legal needs for the future energy developments (5)</a:t>
            </a:r>
            <a:b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5548" y="1825625"/>
            <a:ext cx="1134394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Danube Action Program of Austrian Ministry </a:t>
            </a:r>
            <a:r>
              <a:rPr lang="en-GB" sz="2400" dirty="0" err="1"/>
              <a:t>bmk</a:t>
            </a:r>
            <a:r>
              <a:rPr lang="en-GB" sz="2400" dirty="0"/>
              <a:t> (2023)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Upper Austrian spatial planning strategy “upper REGION2030” (May 2020)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Upper Austrian energy strategy “</a:t>
            </a:r>
            <a:r>
              <a:rPr lang="en-GB" sz="2400" dirty="0" err="1"/>
              <a:t>Energieleitregion</a:t>
            </a:r>
            <a:r>
              <a:rPr lang="en-GB" sz="2400" dirty="0"/>
              <a:t> OÖ2050” (2020)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Upper Austrian mobility strategy “</a:t>
            </a:r>
            <a:r>
              <a:rPr lang="en-GB" sz="2400" dirty="0" err="1"/>
              <a:t>Mobilitätsleitbild</a:t>
            </a:r>
            <a:r>
              <a:rPr lang="en-GB" sz="2400" dirty="0"/>
              <a:t> 2035”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….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r>
              <a:rPr lang="en-GB" sz="2400" i="1" dirty="0"/>
              <a:t>&gt; A big variety of legal framework documents for the development of ports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CEA565B-3BD2-B796-7BEB-36D76AF6F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7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3"/>
    </mc:Choice>
    <mc:Fallback xmlns="">
      <p:transition spd="slow" advTm="31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M</a:t>
            </a:r>
            <a:r>
              <a:rPr lang="en-US" sz="40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arket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situation and business opportunities in the context of the SEANERGY master plan content</a:t>
            </a:r>
            <a:b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</a:b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29856" y="1410565"/>
            <a:ext cx="1115086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Everybody calls for green mobility and zero emission transport in the markets – every time meant seriously? or even  “green washing”?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Demand and calls vs. technical solutions and accepted prices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Recent development (just upcoming): CSRD (corporate sustainability reporting directive) and EU Taxonomy regulation (for investments !); these sources are looking of real data (</a:t>
            </a:r>
            <a:r>
              <a:rPr lang="en-GB" sz="2400" dirty="0">
                <a:solidFill>
                  <a:srgbClr val="2C7B83"/>
                </a:solidFill>
              </a:rPr>
              <a:t>CO</a:t>
            </a:r>
            <a:r>
              <a:rPr lang="en-GB" sz="2400" baseline="-25000" dirty="0">
                <a:solidFill>
                  <a:srgbClr val="2C7B83"/>
                </a:solidFill>
              </a:rPr>
              <a:t>2</a:t>
            </a:r>
            <a:r>
              <a:rPr lang="en-US" sz="2400" dirty="0"/>
              <a:t>-neutrality, </a:t>
            </a:r>
            <a:br>
              <a:rPr lang="en-US" sz="2400" dirty="0"/>
            </a:br>
            <a:r>
              <a:rPr lang="en-US" sz="2400" dirty="0"/>
              <a:t>climate change, …– upcoming claims from the clients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EU-Supply-Chain-Law: in force since 25.7.2024 &gt; stepwise </a:t>
            </a:r>
            <a:r>
              <a:rPr lang="en-US" sz="2400" dirty="0" err="1"/>
              <a:t>realisation</a:t>
            </a:r>
            <a:r>
              <a:rPr lang="en-US" sz="2400" dirty="0"/>
              <a:t> 2026-2027-2028… – will bring new dynamic from market/clients</a:t>
            </a:r>
            <a:endParaRPr lang="en-GB" sz="24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83D7AEB-369A-49D9-D9DB-826092A4B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44"/>
    </mc:Choice>
    <mc:Fallback xmlns="">
      <p:transition spd="slow" advTm="66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177473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  <a:r>
              <a:rPr lang="en-US" sz="40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ssessment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of identified action fields for energy improvement possibilities (1)</a:t>
            </a:r>
            <a:br>
              <a:rPr lang="en-GB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61039" y="1707638"/>
            <a:ext cx="113556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Basic assessments start at the status quo of the port - energy balance of the port / modes of energy sources, amounts used for different processes</a:t>
            </a:r>
            <a:endParaRPr lang="de-AT" sz="2400" dirty="0"/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de-AT" sz="2400" dirty="0" err="1"/>
              <a:t>Compare</a:t>
            </a:r>
            <a:r>
              <a:rPr lang="de-AT" sz="2400" dirty="0"/>
              <a:t>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status</a:t>
            </a:r>
            <a:r>
              <a:rPr lang="de-AT" sz="2400" dirty="0"/>
              <a:t> quo </a:t>
            </a:r>
            <a:r>
              <a:rPr lang="de-AT" sz="2400" dirty="0" err="1"/>
              <a:t>with</a:t>
            </a:r>
            <a:r>
              <a:rPr lang="de-AT" sz="2400" dirty="0"/>
              <a:t>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listed</a:t>
            </a:r>
            <a:r>
              <a:rPr lang="de-AT" sz="2400" dirty="0"/>
              <a:t> </a:t>
            </a:r>
            <a:r>
              <a:rPr lang="de-AT" sz="2400" dirty="0" err="1"/>
              <a:t>new</a:t>
            </a:r>
            <a:r>
              <a:rPr lang="de-AT" sz="2400" dirty="0"/>
              <a:t> </a:t>
            </a:r>
            <a:r>
              <a:rPr lang="de-AT" sz="2400" dirty="0" err="1"/>
              <a:t>targets</a:t>
            </a:r>
            <a:r>
              <a:rPr lang="de-AT" sz="2400" dirty="0"/>
              <a:t> and legal </a:t>
            </a:r>
            <a:r>
              <a:rPr lang="de-AT" sz="2400" dirty="0" err="1"/>
              <a:t>papers</a:t>
            </a:r>
            <a:endParaRPr lang="de-AT" sz="2400" dirty="0"/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de-AT" sz="2400" dirty="0" err="1"/>
              <a:t>Important</a:t>
            </a:r>
            <a:r>
              <a:rPr lang="de-AT" sz="2400" dirty="0"/>
              <a:t>: </a:t>
            </a:r>
            <a:r>
              <a:rPr lang="de-AT" sz="2400" dirty="0" err="1"/>
              <a:t>what</a:t>
            </a:r>
            <a:r>
              <a:rPr lang="de-AT" sz="2400" dirty="0"/>
              <a:t> </a:t>
            </a:r>
            <a:r>
              <a:rPr lang="de-AT" sz="2400" dirty="0" err="1"/>
              <a:t>kind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organisation</a:t>
            </a:r>
            <a:r>
              <a:rPr lang="de-AT" sz="2400" dirty="0"/>
              <a:t> </a:t>
            </a:r>
            <a:r>
              <a:rPr lang="de-AT" sz="2400" dirty="0" err="1"/>
              <a:t>has</a:t>
            </a:r>
            <a:r>
              <a:rPr lang="de-AT" sz="2400" dirty="0"/>
              <a:t> </a:t>
            </a:r>
            <a:r>
              <a:rPr lang="de-AT" sz="2400" dirty="0" err="1"/>
              <a:t>your</a:t>
            </a:r>
            <a:r>
              <a:rPr lang="de-AT" sz="2400" dirty="0"/>
              <a:t> </a:t>
            </a:r>
            <a:r>
              <a:rPr lang="de-AT" sz="2400" dirty="0" err="1"/>
              <a:t>port</a:t>
            </a:r>
            <a:r>
              <a:rPr lang="de-AT" sz="2400" dirty="0"/>
              <a:t> – stand </a:t>
            </a:r>
            <a:r>
              <a:rPr lang="de-AT" sz="2400" dirty="0" err="1"/>
              <a:t>alone</a:t>
            </a:r>
            <a:r>
              <a:rPr lang="de-AT" sz="2400" dirty="0"/>
              <a:t> and </a:t>
            </a:r>
            <a:r>
              <a:rPr lang="de-AT" sz="2400" dirty="0" err="1"/>
              <a:t>be</a:t>
            </a:r>
            <a:r>
              <a:rPr lang="de-AT" sz="2400" dirty="0"/>
              <a:t> </a:t>
            </a:r>
            <a:r>
              <a:rPr lang="de-AT" sz="2400" dirty="0" err="1"/>
              <a:t>responsible</a:t>
            </a:r>
            <a:r>
              <a:rPr lang="de-AT" sz="2400" dirty="0"/>
              <a:t> for all </a:t>
            </a:r>
            <a:r>
              <a:rPr lang="de-AT" sz="2400" dirty="0" err="1"/>
              <a:t>processes</a:t>
            </a:r>
            <a:r>
              <a:rPr lang="de-AT" sz="2400" dirty="0"/>
              <a:t> vs. </a:t>
            </a:r>
            <a:r>
              <a:rPr lang="de-AT" sz="2400" dirty="0" err="1"/>
              <a:t>landlord</a:t>
            </a:r>
            <a:r>
              <a:rPr lang="de-AT" sz="2400" dirty="0"/>
              <a:t> </a:t>
            </a:r>
            <a:r>
              <a:rPr lang="de-AT" sz="2400" dirty="0" err="1"/>
              <a:t>port</a:t>
            </a:r>
            <a:r>
              <a:rPr lang="de-AT" sz="2400" dirty="0"/>
              <a:t> </a:t>
            </a:r>
            <a:r>
              <a:rPr lang="de-AT" sz="2400" dirty="0" err="1"/>
              <a:t>with</a:t>
            </a:r>
            <a:r>
              <a:rPr lang="de-AT" sz="2400" dirty="0"/>
              <a:t> </a:t>
            </a:r>
            <a:r>
              <a:rPr lang="de-AT" sz="2400" dirty="0" err="1"/>
              <a:t>complex</a:t>
            </a:r>
            <a:r>
              <a:rPr lang="de-AT" sz="2400" dirty="0"/>
              <a:t> PPP-system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de-AT" sz="2400" dirty="0"/>
              <a:t>Look in </a:t>
            </a:r>
            <a:r>
              <a:rPr lang="de-AT" sz="2400" dirty="0" err="1"/>
              <a:t>detail</a:t>
            </a:r>
            <a:r>
              <a:rPr lang="de-AT" sz="2400" dirty="0"/>
              <a:t> </a:t>
            </a:r>
            <a:r>
              <a:rPr lang="de-AT" sz="2400" dirty="0" err="1"/>
              <a:t>into</a:t>
            </a:r>
            <a:r>
              <a:rPr lang="de-AT" sz="2400" dirty="0"/>
              <a:t> </a:t>
            </a:r>
            <a:r>
              <a:rPr lang="de-AT" sz="2400" dirty="0" err="1"/>
              <a:t>your</a:t>
            </a:r>
            <a:r>
              <a:rPr lang="de-AT" sz="2400" dirty="0"/>
              <a:t> </a:t>
            </a:r>
            <a:r>
              <a:rPr lang="de-AT" sz="2400" dirty="0" err="1"/>
              <a:t>port´s</a:t>
            </a:r>
            <a:r>
              <a:rPr lang="de-AT" sz="2400" dirty="0"/>
              <a:t>: </a:t>
            </a:r>
            <a:r>
              <a:rPr lang="de-AT" sz="2400" dirty="0" err="1"/>
              <a:t>infrastructure</a:t>
            </a:r>
            <a:r>
              <a:rPr lang="de-AT" sz="2400" dirty="0"/>
              <a:t>, </a:t>
            </a:r>
            <a:r>
              <a:rPr lang="de-AT" sz="2400" dirty="0" err="1"/>
              <a:t>suprastructure</a:t>
            </a:r>
            <a:r>
              <a:rPr lang="de-AT" sz="2400" dirty="0"/>
              <a:t>, </a:t>
            </a:r>
            <a:r>
              <a:rPr lang="de-AT" sz="2400" dirty="0" err="1"/>
              <a:t>equipment</a:t>
            </a:r>
            <a:r>
              <a:rPr lang="de-AT" sz="2400" dirty="0"/>
              <a:t>, </a:t>
            </a:r>
            <a:r>
              <a:rPr lang="de-AT" sz="2400" dirty="0" err="1"/>
              <a:t>facility</a:t>
            </a:r>
            <a:r>
              <a:rPr lang="de-AT" sz="2400" dirty="0"/>
              <a:t> </a:t>
            </a:r>
            <a:r>
              <a:rPr lang="de-AT" sz="2400" dirty="0" err="1"/>
              <a:t>boundaries</a:t>
            </a:r>
            <a:r>
              <a:rPr lang="de-AT" sz="2400" dirty="0"/>
              <a:t>, </a:t>
            </a:r>
            <a:r>
              <a:rPr lang="de-AT" sz="2400" dirty="0" err="1"/>
              <a:t>digitalisation</a:t>
            </a:r>
            <a:r>
              <a:rPr lang="de-AT" sz="2400" dirty="0"/>
              <a:t>, </a:t>
            </a:r>
            <a:r>
              <a:rPr lang="de-AT" sz="2400" dirty="0" err="1"/>
              <a:t>automatisation</a:t>
            </a:r>
            <a:r>
              <a:rPr lang="de-AT" sz="2400" dirty="0"/>
              <a:t>, </a:t>
            </a:r>
            <a:r>
              <a:rPr lang="de-AT" sz="2400" dirty="0" err="1"/>
              <a:t>hinterland</a:t>
            </a:r>
            <a:r>
              <a:rPr lang="de-AT" sz="2400" dirty="0"/>
              <a:t> </a:t>
            </a:r>
            <a:r>
              <a:rPr lang="de-AT" sz="2400" dirty="0" err="1"/>
              <a:t>connections</a:t>
            </a:r>
            <a:r>
              <a:rPr lang="de-AT" sz="2400" dirty="0"/>
              <a:t>, utilities, </a:t>
            </a:r>
            <a:r>
              <a:rPr lang="de-AT" sz="2400" dirty="0" err="1"/>
              <a:t>port</a:t>
            </a:r>
            <a:r>
              <a:rPr lang="de-AT" sz="2400" dirty="0"/>
              <a:t> </a:t>
            </a:r>
            <a:r>
              <a:rPr lang="de-AT" sz="2400" dirty="0" err="1"/>
              <a:t>accessability</a:t>
            </a:r>
            <a:r>
              <a:rPr lang="de-AT" sz="2400" dirty="0"/>
              <a:t> (</a:t>
            </a:r>
            <a:r>
              <a:rPr lang="de-AT" sz="2400" dirty="0" err="1"/>
              <a:t>rail</a:t>
            </a:r>
            <a:r>
              <a:rPr lang="de-AT" sz="2400" dirty="0"/>
              <a:t>/</a:t>
            </a:r>
            <a:r>
              <a:rPr lang="de-AT" sz="2400" dirty="0" err="1"/>
              <a:t>road</a:t>
            </a:r>
            <a:r>
              <a:rPr lang="de-AT" sz="2400" dirty="0"/>
              <a:t>/</a:t>
            </a:r>
            <a:r>
              <a:rPr lang="de-AT" sz="2400" dirty="0" err="1"/>
              <a:t>vessel</a:t>
            </a:r>
            <a:r>
              <a:rPr lang="de-AT" sz="2400" dirty="0"/>
              <a:t>), </a:t>
            </a:r>
            <a:r>
              <a:rPr lang="de-AT" sz="2400" dirty="0" err="1"/>
              <a:t>onshore</a:t>
            </a:r>
            <a:r>
              <a:rPr lang="de-AT" sz="2400" dirty="0"/>
              <a:t> power, alternative </a:t>
            </a:r>
            <a:r>
              <a:rPr lang="de-AT" sz="2400" dirty="0" err="1"/>
              <a:t>fuels</a:t>
            </a:r>
            <a:r>
              <a:rPr lang="de-AT" sz="2400" dirty="0"/>
              <a:t> (LNG, …), …</a:t>
            </a:r>
            <a:endParaRPr lang="en-GB" sz="24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61F76EA-F9D1-9893-D2A5-983F38015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6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93"/>
    </mc:Choice>
    <mc:Fallback xmlns="">
      <p:transition spd="slow" advTm="86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177473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  <a:r>
              <a:rPr lang="en-US" sz="40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ssessment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of identified action fields for energy improvement possibilities (2)</a:t>
            </a:r>
            <a:br>
              <a:rPr lang="en-GB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61038" y="1707638"/>
            <a:ext cx="1119834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Grids of your local energy supply (electricity) and backbone system of the electricity vendors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Bunkering stations of fuels (or vessels)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Energy production within the port: photo voltaic, biomass  combustion / turbines, biogas …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Energy exchange between plants within the port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Energy storage, energy recuperation, …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Energy standards of your buildings (premises, warehouses, …)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498DE80-B8D9-10A0-9269-E09ACE67F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2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18"/>
    </mc:Choice>
    <mc:Fallback xmlns="">
      <p:transition spd="slow" advTm="40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90869"/>
            <a:ext cx="10177473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T</a:t>
            </a:r>
            <a:r>
              <a:rPr lang="en-GB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arget groups integration (1) 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29855" y="1499055"/>
            <a:ext cx="1131141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A lot of port processes and infrastructure had been investigated in the previous chapter – could this be done by the port company itself ? </a:t>
            </a:r>
            <a:br>
              <a:rPr lang="en-US" sz="2400" dirty="0"/>
            </a:br>
            <a:r>
              <a:rPr lang="en-US" sz="2400" dirty="0"/>
              <a:t>or does there exist an integrated network of many </a:t>
            </a:r>
            <a:br>
              <a:rPr lang="en-US" sz="2400" dirty="0"/>
            </a:br>
            <a:r>
              <a:rPr lang="en-US" sz="2400" dirty="0"/>
              <a:t>partners and players, which are together responsible </a:t>
            </a:r>
            <a:br>
              <a:rPr lang="en-US" sz="2400" dirty="0"/>
            </a:br>
            <a:r>
              <a:rPr lang="en-US" sz="2400" dirty="0"/>
              <a:t>for these processes and assets ?</a:t>
            </a:r>
            <a:endParaRPr lang="de-AT" sz="2400" dirty="0"/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de-AT" sz="2400" dirty="0"/>
              <a:t>This </a:t>
            </a:r>
            <a:r>
              <a:rPr lang="de-AT" sz="2400" dirty="0" err="1"/>
              <a:t>leads</a:t>
            </a:r>
            <a:r>
              <a:rPr lang="de-AT" sz="2400" dirty="0"/>
              <a:t> </a:t>
            </a:r>
            <a:r>
              <a:rPr lang="de-AT" sz="2400" dirty="0" err="1"/>
              <a:t>to</a:t>
            </a:r>
            <a:r>
              <a:rPr lang="de-AT" sz="2400" dirty="0"/>
              <a:t> „</a:t>
            </a:r>
            <a:r>
              <a:rPr lang="de-AT" sz="2400" dirty="0" err="1"/>
              <a:t>target</a:t>
            </a:r>
            <a:r>
              <a:rPr lang="de-AT" sz="2400" dirty="0"/>
              <a:t> </a:t>
            </a:r>
            <a:r>
              <a:rPr lang="de-AT" sz="2400" dirty="0" err="1"/>
              <a:t>group</a:t>
            </a:r>
            <a:r>
              <a:rPr lang="de-AT" sz="2400" dirty="0"/>
              <a:t> </a:t>
            </a:r>
            <a:r>
              <a:rPr lang="de-AT" sz="2400" dirty="0" err="1"/>
              <a:t>integration</a:t>
            </a:r>
            <a:r>
              <a:rPr lang="de-AT" sz="2400" dirty="0"/>
              <a:t>“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de-AT" sz="2400" dirty="0" err="1"/>
              <a:t>Each</a:t>
            </a:r>
            <a:r>
              <a:rPr lang="de-AT" sz="2400" dirty="0"/>
              <a:t> </a:t>
            </a:r>
            <a:r>
              <a:rPr lang="de-AT" sz="2400" dirty="0" err="1"/>
              <a:t>port</a:t>
            </a:r>
            <a:r>
              <a:rPr lang="de-AT" sz="2400" dirty="0"/>
              <a:t> </a:t>
            </a:r>
            <a:r>
              <a:rPr lang="de-AT" sz="2400" dirty="0" err="1"/>
              <a:t>has</a:t>
            </a:r>
            <a:r>
              <a:rPr lang="de-AT" sz="2400" dirty="0"/>
              <a:t> </a:t>
            </a:r>
            <a:r>
              <a:rPr lang="de-AT" sz="2400" dirty="0" err="1"/>
              <a:t>to</a:t>
            </a:r>
            <a:r>
              <a:rPr lang="de-AT" sz="2400" dirty="0"/>
              <a:t> find out and </a:t>
            </a:r>
            <a:r>
              <a:rPr lang="de-AT" sz="2400" dirty="0" err="1"/>
              <a:t>define</a:t>
            </a:r>
            <a:r>
              <a:rPr lang="de-AT" sz="2400" dirty="0"/>
              <a:t> </a:t>
            </a:r>
            <a:r>
              <a:rPr lang="de-AT" sz="2400" dirty="0" err="1"/>
              <a:t>his</a:t>
            </a:r>
            <a:r>
              <a:rPr lang="de-AT" sz="2400" dirty="0"/>
              <a:t> own </a:t>
            </a:r>
            <a:r>
              <a:rPr lang="de-AT" sz="2400" dirty="0" err="1"/>
              <a:t>specific</a:t>
            </a:r>
            <a:r>
              <a:rPr lang="de-AT" sz="2400" dirty="0"/>
              <a:t> </a:t>
            </a:r>
            <a:br>
              <a:rPr lang="de-AT" sz="2400" dirty="0"/>
            </a:br>
            <a:r>
              <a:rPr lang="de-AT" sz="2400" dirty="0"/>
              <a:t>„</a:t>
            </a:r>
            <a:r>
              <a:rPr lang="de-AT" sz="2400" dirty="0" err="1"/>
              <a:t>fields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players</a:t>
            </a:r>
            <a:r>
              <a:rPr lang="de-AT" sz="2400" dirty="0"/>
              <a:t>“ </a:t>
            </a:r>
            <a:r>
              <a:rPr lang="de-AT" sz="2400" dirty="0" err="1"/>
              <a:t>regarding</a:t>
            </a:r>
            <a:r>
              <a:rPr lang="de-AT" sz="2400" dirty="0"/>
              <a:t> </a:t>
            </a:r>
            <a:r>
              <a:rPr lang="de-AT" sz="2400" dirty="0" err="1"/>
              <a:t>energy</a:t>
            </a:r>
            <a:r>
              <a:rPr lang="de-AT" sz="2400" dirty="0"/>
              <a:t> </a:t>
            </a:r>
            <a:r>
              <a:rPr lang="de-AT" sz="2400" dirty="0" err="1"/>
              <a:t>items</a:t>
            </a:r>
            <a:r>
              <a:rPr lang="de-AT" sz="2400" dirty="0"/>
              <a:t> </a:t>
            </a:r>
            <a:r>
              <a:rPr lang="de-AT" sz="2400" dirty="0" err="1"/>
              <a:t>within</a:t>
            </a:r>
            <a:r>
              <a:rPr lang="de-AT" sz="2400" dirty="0"/>
              <a:t> </a:t>
            </a:r>
            <a:br>
              <a:rPr lang="de-AT" sz="2400" dirty="0"/>
            </a:b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port</a:t>
            </a:r>
            <a:r>
              <a:rPr lang="de-AT" sz="2400" dirty="0"/>
              <a:t> </a:t>
            </a:r>
            <a:r>
              <a:rPr lang="de-AT" sz="2400" dirty="0" err="1"/>
              <a:t>areal</a:t>
            </a:r>
            <a:endParaRPr lang="de-AT" sz="2400" dirty="0"/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FontTx/>
              <a:buChar char="-"/>
            </a:pPr>
            <a:endParaRPr lang="en-GB" sz="2400" dirty="0"/>
          </a:p>
        </p:txBody>
      </p:sp>
      <p:pic>
        <p:nvPicPr>
          <p:cNvPr id="3" name="Grafik 2" descr="Ein Bild, das Text, Screenshot, Landschaft enthält.&#10;&#10;Automatisch generierte Beschreibung">
            <a:extLst>
              <a:ext uri="{FF2B5EF4-FFF2-40B4-BE49-F238E27FC236}">
                <a16:creationId xmlns:a16="http://schemas.microsoft.com/office/drawing/2014/main" id="{C94229F2-CF53-57F0-8D9B-ED164B6DD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204" y="2900516"/>
            <a:ext cx="2160247" cy="2852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2F267A0-9FA5-14BB-67A0-8FDB5266EEE9}"/>
              </a:ext>
            </a:extLst>
          </p:cNvPr>
          <p:cNvSpPr txBox="1"/>
          <p:nvPr/>
        </p:nvSpPr>
        <p:spPr>
          <a:xfrm>
            <a:off x="9740972" y="5753024"/>
            <a:ext cx="19327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PDP ENNSHAFEN</a:t>
            </a:r>
          </a:p>
          <a:p>
            <a:pPr algn="ctr"/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Established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in 2022, </a:t>
            </a:r>
            <a:br>
              <a:rPr lang="de-D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annual review 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E3D3D8E-29F7-D699-B920-9860CC3FB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810889E-5A68-6466-D89A-20B1E3A1A290}"/>
              </a:ext>
            </a:extLst>
          </p:cNvPr>
          <p:cNvSpPr txBox="1"/>
          <p:nvPr/>
        </p:nvSpPr>
        <p:spPr>
          <a:xfrm>
            <a:off x="9657178" y="6491688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ENNSHAFEN</a:t>
            </a:r>
          </a:p>
        </p:txBody>
      </p:sp>
    </p:spTree>
    <p:extLst>
      <p:ext uri="{BB962C8B-B14F-4D97-AF65-F5344CB8AC3E}">
        <p14:creationId xmlns:p14="http://schemas.microsoft.com/office/powerpoint/2010/main" val="39521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97"/>
    </mc:Choice>
    <mc:Fallback xmlns="">
      <p:transition spd="slow" advTm="59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177473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T</a:t>
            </a:r>
            <a:r>
              <a:rPr lang="en-GB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arget groups integration (2) 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29855" y="1368425"/>
            <a:ext cx="851582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Be carefully / definitions: stakeholders vs. target groups  /stakeholders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de-AT" sz="2400" dirty="0"/>
              <a:t>Shareholders: </a:t>
            </a:r>
            <a:r>
              <a:rPr lang="de-AT" sz="2400" dirty="0" err="1"/>
              <a:t>owners</a:t>
            </a:r>
            <a:r>
              <a:rPr lang="de-AT" sz="2400" dirty="0"/>
              <a:t>, </a:t>
            </a:r>
            <a:r>
              <a:rPr lang="de-AT" sz="2400" dirty="0" err="1"/>
              <a:t>normally</a:t>
            </a:r>
            <a:r>
              <a:rPr lang="de-AT" sz="2400" dirty="0"/>
              <a:t> multi-</a:t>
            </a:r>
            <a:r>
              <a:rPr lang="de-AT" sz="2400" dirty="0" err="1"/>
              <a:t>field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owners</a:t>
            </a:r>
            <a:r>
              <a:rPr lang="de-AT" sz="2400" dirty="0"/>
              <a:t> </a:t>
            </a:r>
            <a:r>
              <a:rPr lang="de-AT" sz="2400" dirty="0" err="1"/>
              <a:t>many</a:t>
            </a:r>
            <a:r>
              <a:rPr lang="de-AT" sz="2400" dirty="0"/>
              <a:t> </a:t>
            </a:r>
            <a:r>
              <a:rPr lang="de-AT" sz="2400" dirty="0" err="1"/>
              <a:t>partners</a:t>
            </a:r>
            <a:r>
              <a:rPr lang="de-AT" sz="2400" dirty="0"/>
              <a:t>); </a:t>
            </a:r>
            <a:r>
              <a:rPr lang="de-AT" sz="2400" dirty="0" err="1"/>
              <a:t>they</a:t>
            </a:r>
            <a:r>
              <a:rPr lang="de-AT" sz="2400" dirty="0"/>
              <a:t> </a:t>
            </a:r>
            <a:r>
              <a:rPr lang="de-AT" sz="2400" dirty="0" err="1"/>
              <a:t>may</a:t>
            </a:r>
            <a:r>
              <a:rPr lang="de-AT" sz="2400" dirty="0"/>
              <a:t> </a:t>
            </a:r>
            <a:r>
              <a:rPr lang="de-AT" sz="2400" dirty="0" err="1"/>
              <a:t>have</a:t>
            </a:r>
            <a:r>
              <a:rPr lang="de-AT" sz="2400" dirty="0"/>
              <a:t> </a:t>
            </a:r>
            <a:r>
              <a:rPr lang="de-AT" sz="2400" dirty="0" err="1"/>
              <a:t>completely</a:t>
            </a:r>
            <a:r>
              <a:rPr lang="de-AT" sz="2400" dirty="0"/>
              <a:t> different </a:t>
            </a:r>
            <a:r>
              <a:rPr lang="de-AT" sz="2400" dirty="0" err="1"/>
              <a:t>approaches</a:t>
            </a:r>
            <a:r>
              <a:rPr lang="de-AT" sz="2400" dirty="0"/>
              <a:t> </a:t>
            </a:r>
            <a:r>
              <a:rPr lang="de-AT" sz="2400" dirty="0" err="1"/>
              <a:t>regarding</a:t>
            </a:r>
            <a:r>
              <a:rPr lang="de-AT" sz="2400" dirty="0"/>
              <a:t> </a:t>
            </a:r>
            <a:r>
              <a:rPr lang="de-AT" sz="2400" dirty="0" err="1"/>
              <a:t>energy</a:t>
            </a:r>
            <a:r>
              <a:rPr lang="de-AT" sz="2400" dirty="0"/>
              <a:t> </a:t>
            </a:r>
            <a:r>
              <a:rPr lang="de-AT" sz="2400" dirty="0" err="1"/>
              <a:t>leading</a:t>
            </a:r>
            <a:r>
              <a:rPr lang="de-AT" sz="2400" dirty="0"/>
              <a:t> </a:t>
            </a:r>
            <a:r>
              <a:rPr lang="de-AT" sz="2400" dirty="0" err="1"/>
              <a:t>to</a:t>
            </a:r>
            <a:r>
              <a:rPr lang="de-AT" sz="2400" dirty="0"/>
              <a:t> divergent / diametral </a:t>
            </a:r>
            <a:r>
              <a:rPr lang="de-AT" sz="2400" dirty="0" err="1"/>
              <a:t>strategies</a:t>
            </a:r>
            <a:r>
              <a:rPr lang="de-AT" sz="2400" dirty="0"/>
              <a:t> (e.g. </a:t>
            </a:r>
            <a:r>
              <a:rPr lang="de-AT" sz="2400" dirty="0" err="1"/>
              <a:t>provider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biomass</a:t>
            </a:r>
            <a:r>
              <a:rPr lang="de-AT" sz="2400" dirty="0"/>
              <a:t> (</a:t>
            </a:r>
            <a:r>
              <a:rPr lang="de-AT" sz="2400" dirty="0" err="1"/>
              <a:t>energy</a:t>
            </a:r>
            <a:r>
              <a:rPr lang="de-AT" sz="2400" dirty="0"/>
              <a:t>) vs. </a:t>
            </a:r>
            <a:r>
              <a:rPr lang="de-AT" sz="2400" dirty="0" err="1"/>
              <a:t>electricity</a:t>
            </a:r>
            <a:r>
              <a:rPr lang="de-AT" sz="2400" dirty="0"/>
              <a:t> </a:t>
            </a:r>
            <a:r>
              <a:rPr lang="de-AT" sz="2400" dirty="0" err="1"/>
              <a:t>grid</a:t>
            </a:r>
            <a:r>
              <a:rPr lang="de-AT" sz="2400" dirty="0"/>
              <a:t> </a:t>
            </a:r>
            <a:r>
              <a:rPr lang="de-AT" sz="2400" dirty="0" err="1"/>
              <a:t>company</a:t>
            </a:r>
            <a:r>
              <a:rPr lang="de-AT" sz="2400" dirty="0"/>
              <a:t> vs. PV-user, …. &gt; </a:t>
            </a:r>
            <a:r>
              <a:rPr lang="de-AT" sz="2400" dirty="0" err="1"/>
              <a:t>diplomacy</a:t>
            </a:r>
            <a:r>
              <a:rPr lang="de-AT" sz="2400" dirty="0"/>
              <a:t> !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F95EA6E-4F64-7C65-26E3-305F535B14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0918" y="2310260"/>
            <a:ext cx="2072820" cy="2847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9736813-5CCD-D482-71D1-4F58DD7FAA94}"/>
              </a:ext>
            </a:extLst>
          </p:cNvPr>
          <p:cNvSpPr txBox="1"/>
          <p:nvPr/>
        </p:nvSpPr>
        <p:spPr>
          <a:xfrm>
            <a:off x="9589657" y="5157339"/>
            <a:ext cx="2235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Agreement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advisory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board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- Wirtschaftspark Ennshafen Upper Austria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AD86DDC-0203-E234-06B2-830B6E6F5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5B55346-B895-D409-F8AD-8B634C3080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DF1A940-C415-CF5E-C1F0-0D0B367E435C}"/>
              </a:ext>
            </a:extLst>
          </p:cNvPr>
          <p:cNvSpPr txBox="1"/>
          <p:nvPr/>
        </p:nvSpPr>
        <p:spPr>
          <a:xfrm>
            <a:off x="9657179" y="6111446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ENNSHAFEN</a:t>
            </a:r>
          </a:p>
        </p:txBody>
      </p:sp>
    </p:spTree>
    <p:extLst>
      <p:ext uri="{BB962C8B-B14F-4D97-AF65-F5344CB8AC3E}">
        <p14:creationId xmlns:p14="http://schemas.microsoft.com/office/powerpoint/2010/main" val="40063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37"/>
    </mc:Choice>
    <mc:Fallback xmlns="">
      <p:transition spd="slow" advTm="49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6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177473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T</a:t>
            </a:r>
            <a:r>
              <a:rPr lang="en-GB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arget groups integration (3) 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61039" y="1707638"/>
            <a:ext cx="856329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Typical target groups for a (inland) port may be: municipality / district, local public authority, national public authority and several business agencies, neighbors / public / press / media, clients (multiple field of clients), vendors, service providers and operators, existing and potential companies settled in the port, others (fishery, …)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5458BD0-9BEA-25D5-8D69-08330033A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1401" y="2138689"/>
            <a:ext cx="2011854" cy="2816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6AAC40C-FC52-BAC2-2CD8-AA253A938919}"/>
              </a:ext>
            </a:extLst>
          </p:cNvPr>
          <p:cNvSpPr txBox="1"/>
          <p:nvPr/>
        </p:nvSpPr>
        <p:spPr>
          <a:xfrm>
            <a:off x="9645529" y="4955285"/>
            <a:ext cx="2123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HAFENJournal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- Annual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magazin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Ennshafen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port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2024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8CE041C-F681-4F13-3DBE-54AC9F3EA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B29A381-45B9-F19D-73D3-F1176B2EDB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A8771BD-97B2-D7EB-71C6-2AD9075BB43E}"/>
              </a:ext>
            </a:extLst>
          </p:cNvPr>
          <p:cNvSpPr txBox="1"/>
          <p:nvPr/>
        </p:nvSpPr>
        <p:spPr>
          <a:xfrm>
            <a:off x="9657180" y="5693949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ENNSHAFEN</a:t>
            </a:r>
          </a:p>
        </p:txBody>
      </p:sp>
    </p:spTree>
    <p:extLst>
      <p:ext uri="{BB962C8B-B14F-4D97-AF65-F5344CB8AC3E}">
        <p14:creationId xmlns:p14="http://schemas.microsoft.com/office/powerpoint/2010/main" val="114574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18"/>
    </mc:Choice>
    <mc:Fallback xmlns="">
      <p:transition spd="slow" advTm="7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46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1;p2">
            <a:extLst>
              <a:ext uri="{FF2B5EF4-FFF2-40B4-BE49-F238E27FC236}">
                <a16:creationId xmlns:a16="http://schemas.microsoft.com/office/drawing/2014/main" id="{CE0507D2-461F-4D5C-A0D1-9A70A074A482}"/>
              </a:ext>
            </a:extLst>
          </p:cNvPr>
          <p:cNvSpPr txBox="1">
            <a:spLocks/>
          </p:cNvSpPr>
          <p:nvPr/>
        </p:nvSpPr>
        <p:spPr>
          <a:xfrm>
            <a:off x="646814" y="500062"/>
            <a:ext cx="9982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GB" sz="4000" b="1" dirty="0"/>
              <a:t>Module 6</a:t>
            </a:r>
          </a:p>
          <a:p>
            <a:pPr>
              <a:buSzPts val="4400"/>
            </a:pPr>
            <a:r>
              <a:rPr lang="en-GB" sz="4000" b="1" dirty="0"/>
              <a:t>“Local Masterplan Development”</a:t>
            </a:r>
          </a:p>
        </p:txBody>
      </p:sp>
      <p:sp>
        <p:nvSpPr>
          <p:cNvPr id="9" name="Google Shape;152;p2">
            <a:extLst>
              <a:ext uri="{FF2B5EF4-FFF2-40B4-BE49-F238E27FC236}">
                <a16:creationId xmlns:a16="http://schemas.microsoft.com/office/drawing/2014/main" id="{65187F4A-1132-4D42-9530-C60DE4D764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2187388"/>
            <a:ext cx="10515600" cy="398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D41"/>
              </a:buClr>
              <a:buSzPts val="2800"/>
              <a:buNone/>
            </a:pPr>
            <a:r>
              <a:rPr lang="en-GB" sz="2400" dirty="0"/>
              <a:t>Course coordinator(s):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r>
              <a:rPr lang="en-GB" sz="2400" dirty="0"/>
              <a:t>Werner Auer – main coordinator (w.auer@ennshafen.at)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D41"/>
              </a:buClr>
              <a:buSzPts val="2800"/>
              <a:buNone/>
            </a:pPr>
            <a:r>
              <a:rPr lang="en-GB" sz="2400" dirty="0"/>
              <a:t>Ronny Lorch (rl@argo-anleg.de)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D41"/>
              </a:buClr>
              <a:buSzPts val="2800"/>
              <a:buNone/>
            </a:pPr>
            <a:r>
              <a:rPr lang="en-GB" sz="2400" dirty="0"/>
              <a:t>Name of the organization / country: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D41"/>
              </a:buClr>
              <a:buSzPts val="2800"/>
              <a:buNone/>
            </a:pPr>
            <a:r>
              <a:rPr lang="en-GB" sz="2400" dirty="0" err="1"/>
              <a:t>Ennshafen</a:t>
            </a:r>
            <a:r>
              <a:rPr lang="en-GB" sz="2400" dirty="0"/>
              <a:t> OÖ GmbH / Austria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D41"/>
              </a:buClr>
              <a:buSzPts val="2800"/>
              <a:buNone/>
            </a:pPr>
            <a:r>
              <a:rPr lang="en-GB" sz="2400" dirty="0"/>
              <a:t>Argo-</a:t>
            </a:r>
            <a:r>
              <a:rPr lang="en-GB" sz="2400" dirty="0" err="1"/>
              <a:t>Anleg</a:t>
            </a:r>
            <a:r>
              <a:rPr lang="en-GB" sz="2400" dirty="0"/>
              <a:t> GmbH / Germany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D41"/>
              </a:buClr>
              <a:buSzPts val="2800"/>
              <a:buNone/>
            </a:pPr>
            <a:endParaRPr lang="en-GB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3D41"/>
              </a:buClr>
              <a:buSzPts val="2800"/>
              <a:buNone/>
            </a:pP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3D41"/>
              </a:buClr>
              <a:buSzPts val="2800"/>
              <a:buNone/>
            </a:pPr>
            <a:endParaRPr lang="en-GB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3D41"/>
              </a:buClr>
              <a:buSzPts val="2800"/>
              <a:buNone/>
            </a:pPr>
            <a:endParaRPr lang="en-GB" dirty="0"/>
          </a:p>
        </p:txBody>
      </p:sp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AF655084-4561-2E80-84B6-78D900A8C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6204" y="5228037"/>
            <a:ext cx="2385796" cy="80162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0A47E59-7855-79C8-F870-E3E52C5FD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5881" y="6110345"/>
            <a:ext cx="1946442" cy="609600"/>
          </a:xfrm>
          <a:prstGeom prst="rect">
            <a:avLst/>
          </a:prstGeom>
        </p:spPr>
      </p:pic>
      <p:pic>
        <p:nvPicPr>
          <p:cNvPr id="4" name="page2">
            <a:hlinkClick r:id="" action="ppaction://media"/>
            <a:extLst>
              <a:ext uri="{FF2B5EF4-FFF2-40B4-BE49-F238E27FC236}">
                <a16:creationId xmlns:a16="http://schemas.microsoft.com/office/drawing/2014/main" id="{44778F2A-A2F4-C56B-7429-54F96CFE9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age2">
            <a:hlinkClick r:id="" action="ppaction://media"/>
            <a:extLst>
              <a:ext uri="{FF2B5EF4-FFF2-40B4-BE49-F238E27FC236}">
                <a16:creationId xmlns:a16="http://schemas.microsoft.com/office/drawing/2014/main" id="{75885132-F694-B795-9434-24F2B224DE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08"/>
    </mc:Choice>
    <mc:Fallback xmlns="">
      <p:transition spd="slow" advTm="24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1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177473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T</a:t>
            </a:r>
            <a:r>
              <a:rPr lang="en-GB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arget groups integration (4) 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61039" y="1707638"/>
            <a:ext cx="872061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de-AT" sz="2400" dirty="0"/>
              <a:t>Find a </a:t>
            </a:r>
            <a:r>
              <a:rPr lang="de-AT" sz="2400" dirty="0" err="1"/>
              <a:t>suitable</a:t>
            </a:r>
            <a:r>
              <a:rPr lang="de-AT" sz="2400" dirty="0"/>
              <a:t> </a:t>
            </a:r>
            <a:r>
              <a:rPr lang="de-AT" sz="2400" dirty="0" err="1"/>
              <a:t>way</a:t>
            </a:r>
            <a:r>
              <a:rPr lang="de-AT" sz="2400" dirty="0"/>
              <a:t> – </a:t>
            </a:r>
            <a:r>
              <a:rPr lang="de-AT" sz="2400" dirty="0" err="1"/>
              <a:t>even</a:t>
            </a:r>
            <a:r>
              <a:rPr lang="de-AT" sz="2400" dirty="0"/>
              <a:t> </a:t>
            </a:r>
            <a:r>
              <a:rPr lang="de-AT" sz="2400" dirty="0" err="1"/>
              <a:t>if</a:t>
            </a:r>
            <a:r>
              <a:rPr lang="de-AT" sz="2400" dirty="0"/>
              <a:t> </a:t>
            </a:r>
            <a:r>
              <a:rPr lang="de-AT" sz="2400" dirty="0" err="1"/>
              <a:t>this</a:t>
            </a:r>
            <a:r>
              <a:rPr lang="de-AT" sz="2400" dirty="0"/>
              <a:t> </a:t>
            </a:r>
            <a:r>
              <a:rPr lang="de-AT" sz="2400" dirty="0" err="1"/>
              <a:t>may</a:t>
            </a:r>
            <a:r>
              <a:rPr lang="de-AT" sz="2400" dirty="0"/>
              <a:t> </a:t>
            </a:r>
            <a:r>
              <a:rPr lang="de-AT" sz="2400" dirty="0" err="1"/>
              <a:t>be</a:t>
            </a:r>
            <a:r>
              <a:rPr lang="de-AT" sz="2400" dirty="0"/>
              <a:t> </a:t>
            </a:r>
            <a:r>
              <a:rPr lang="de-AT" sz="2400" dirty="0" err="1"/>
              <a:t>very</a:t>
            </a:r>
            <a:r>
              <a:rPr lang="de-AT" sz="2400" dirty="0"/>
              <a:t> </a:t>
            </a:r>
            <a:r>
              <a:rPr lang="de-AT" sz="2400" dirty="0" err="1"/>
              <a:t>difficult</a:t>
            </a:r>
            <a:r>
              <a:rPr lang="de-AT" sz="2400" dirty="0"/>
              <a:t> – </a:t>
            </a:r>
            <a:br>
              <a:rPr lang="de-AT" sz="2400" dirty="0"/>
            </a:br>
            <a:r>
              <a:rPr lang="de-AT" sz="2400" dirty="0" err="1"/>
              <a:t>to</a:t>
            </a:r>
            <a:r>
              <a:rPr lang="de-AT" sz="2400" dirty="0"/>
              <a:t> </a:t>
            </a:r>
            <a:r>
              <a:rPr lang="de-AT" sz="2400" dirty="0" err="1"/>
              <a:t>stay</a:t>
            </a:r>
            <a:r>
              <a:rPr lang="de-AT" sz="2400" dirty="0"/>
              <a:t> in permanent </a:t>
            </a:r>
            <a:r>
              <a:rPr lang="de-AT" sz="2400" dirty="0" err="1"/>
              <a:t>or</a:t>
            </a:r>
            <a:r>
              <a:rPr lang="de-AT" sz="2400" dirty="0"/>
              <a:t> </a:t>
            </a:r>
            <a:r>
              <a:rPr lang="de-AT" sz="2400" dirty="0" err="1"/>
              <a:t>periodic</a:t>
            </a:r>
            <a:r>
              <a:rPr lang="de-AT" sz="2400" dirty="0"/>
              <a:t> </a:t>
            </a:r>
            <a:r>
              <a:rPr lang="de-AT" sz="2400" dirty="0" err="1"/>
              <a:t>contact</a:t>
            </a:r>
            <a:r>
              <a:rPr lang="de-AT" sz="2400" dirty="0"/>
              <a:t> </a:t>
            </a:r>
            <a:r>
              <a:rPr lang="de-AT" sz="2400" dirty="0" err="1"/>
              <a:t>with</a:t>
            </a:r>
            <a:r>
              <a:rPr lang="de-AT" sz="2400" dirty="0"/>
              <a:t> all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them</a:t>
            </a:r>
            <a:r>
              <a:rPr lang="de-AT" sz="2400" dirty="0"/>
              <a:t> – </a:t>
            </a:r>
            <a:r>
              <a:rPr lang="de-AT" sz="2400" dirty="0" err="1"/>
              <a:t>keep</a:t>
            </a:r>
            <a:r>
              <a:rPr lang="de-AT" sz="2400" dirty="0"/>
              <a:t> </a:t>
            </a:r>
            <a:r>
              <a:rPr lang="de-AT" sz="2400" dirty="0" err="1"/>
              <a:t>communication</a:t>
            </a:r>
            <a:endParaRPr lang="de-AT" sz="2400" dirty="0"/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de-AT" sz="2400" dirty="0"/>
              <a:t>Find a </a:t>
            </a:r>
            <a:r>
              <a:rPr lang="de-AT" sz="2400" dirty="0" err="1"/>
              <a:t>suitable</a:t>
            </a:r>
            <a:r>
              <a:rPr lang="de-AT" sz="2400" dirty="0"/>
              <a:t> </a:t>
            </a:r>
            <a:r>
              <a:rPr lang="de-AT" sz="2400" dirty="0" err="1"/>
              <a:t>way</a:t>
            </a:r>
            <a:r>
              <a:rPr lang="de-AT" sz="2400" dirty="0"/>
              <a:t> </a:t>
            </a:r>
            <a:r>
              <a:rPr lang="de-AT" sz="2400" dirty="0" err="1"/>
              <a:t>to</a:t>
            </a:r>
            <a:r>
              <a:rPr lang="de-AT" sz="2400" dirty="0"/>
              <a:t> </a:t>
            </a:r>
            <a:r>
              <a:rPr lang="de-AT" sz="2400" dirty="0" err="1"/>
              <a:t>get</a:t>
            </a:r>
            <a:r>
              <a:rPr lang="de-AT" sz="2400" dirty="0"/>
              <a:t> out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ideas</a:t>
            </a:r>
            <a:r>
              <a:rPr lang="de-AT" sz="2400" dirty="0"/>
              <a:t> and </a:t>
            </a:r>
            <a:r>
              <a:rPr lang="de-AT" sz="2400" dirty="0" err="1"/>
              <a:t>wishes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all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them</a:t>
            </a:r>
            <a:r>
              <a:rPr lang="de-AT" sz="2400" dirty="0"/>
              <a:t> </a:t>
            </a:r>
            <a:r>
              <a:rPr lang="de-AT" sz="2400" dirty="0" err="1"/>
              <a:t>regarding</a:t>
            </a:r>
            <a:r>
              <a:rPr lang="de-AT" sz="2400" dirty="0"/>
              <a:t> </a:t>
            </a:r>
            <a:r>
              <a:rPr lang="de-AT" sz="2400" dirty="0" err="1"/>
              <a:t>energy</a:t>
            </a:r>
            <a:r>
              <a:rPr lang="de-AT" sz="2400" dirty="0"/>
              <a:t> </a:t>
            </a:r>
            <a:r>
              <a:rPr lang="de-AT" sz="2400" dirty="0" err="1"/>
              <a:t>development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dirty="0" err="1"/>
              <a:t>port</a:t>
            </a:r>
            <a:r>
              <a:rPr lang="de-AT" sz="2400" dirty="0"/>
              <a:t> </a:t>
            </a:r>
            <a:r>
              <a:rPr lang="de-AT" sz="2400" dirty="0" err="1"/>
              <a:t>or</a:t>
            </a:r>
            <a:r>
              <a:rPr lang="de-AT" sz="2400" dirty="0"/>
              <a:t> </a:t>
            </a:r>
            <a:r>
              <a:rPr lang="de-AT" sz="2400" dirty="0" err="1"/>
              <a:t>items</a:t>
            </a:r>
            <a:r>
              <a:rPr lang="de-AT" sz="2400" dirty="0"/>
              <a:t> </a:t>
            </a:r>
            <a:r>
              <a:rPr lang="de-AT" sz="2400" dirty="0" err="1"/>
              <a:t>which</a:t>
            </a:r>
            <a:r>
              <a:rPr lang="de-AT" sz="2400" dirty="0"/>
              <a:t> </a:t>
            </a:r>
            <a:r>
              <a:rPr lang="de-AT" sz="2400" dirty="0" err="1"/>
              <a:t>may</a:t>
            </a:r>
            <a:r>
              <a:rPr lang="de-AT" sz="2400" dirty="0"/>
              <a:t> </a:t>
            </a:r>
            <a:r>
              <a:rPr lang="de-AT" sz="2400" dirty="0" err="1"/>
              <a:t>influence</a:t>
            </a:r>
            <a:r>
              <a:rPr lang="de-AT" sz="2400" dirty="0"/>
              <a:t> </a:t>
            </a:r>
            <a:r>
              <a:rPr lang="de-AT" sz="2400" dirty="0" err="1"/>
              <a:t>these</a:t>
            </a:r>
            <a:r>
              <a:rPr lang="de-AT" sz="2400" dirty="0"/>
              <a:t> </a:t>
            </a:r>
            <a:r>
              <a:rPr lang="de-AT" sz="2400" dirty="0" err="1"/>
              <a:t>developments</a:t>
            </a:r>
            <a:r>
              <a:rPr lang="de-AT" sz="2400" dirty="0"/>
              <a:t> and </a:t>
            </a:r>
            <a:r>
              <a:rPr lang="de-AT" sz="2400" dirty="0" err="1"/>
              <a:t>put</a:t>
            </a:r>
            <a:r>
              <a:rPr lang="de-AT" sz="2400" dirty="0"/>
              <a:t> </a:t>
            </a:r>
            <a:r>
              <a:rPr lang="de-AT" sz="2400" dirty="0" err="1"/>
              <a:t>these</a:t>
            </a:r>
            <a:r>
              <a:rPr lang="de-AT" sz="2400" dirty="0"/>
              <a:t> </a:t>
            </a:r>
            <a:r>
              <a:rPr lang="de-AT" sz="2400" dirty="0" err="1"/>
              <a:t>informations</a:t>
            </a:r>
            <a:r>
              <a:rPr lang="de-AT" sz="2400" dirty="0"/>
              <a:t> </a:t>
            </a:r>
            <a:r>
              <a:rPr lang="de-AT" sz="2400" dirty="0" err="1"/>
              <a:t>into</a:t>
            </a:r>
            <a:r>
              <a:rPr lang="de-AT" sz="2400" dirty="0"/>
              <a:t> a </a:t>
            </a:r>
            <a:r>
              <a:rPr lang="de-AT" sz="2400" dirty="0" err="1"/>
              <a:t>matrix</a:t>
            </a:r>
            <a:r>
              <a:rPr lang="de-AT" sz="2400" dirty="0"/>
              <a:t> </a:t>
            </a:r>
            <a:br>
              <a:rPr lang="de-AT" sz="2400" dirty="0"/>
            </a:br>
            <a:r>
              <a:rPr lang="de-AT" sz="2400" dirty="0"/>
              <a:t>(„</a:t>
            </a:r>
            <a:r>
              <a:rPr lang="de-AT" sz="2400" dirty="0" err="1"/>
              <a:t>field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competitive</a:t>
            </a:r>
            <a:r>
              <a:rPr lang="de-AT" sz="2400" dirty="0"/>
              <a:t> </a:t>
            </a:r>
            <a:r>
              <a:rPr lang="de-AT" sz="2400" dirty="0" err="1"/>
              <a:t>interests</a:t>
            </a:r>
            <a:r>
              <a:rPr lang="de-AT" sz="2400" dirty="0"/>
              <a:t>“)</a:t>
            </a:r>
            <a:endParaRPr lang="en-US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D6BCBE-3119-D346-47AA-73FB07A0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4449" y="2138689"/>
            <a:ext cx="2005758" cy="2816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8806958-95F0-57A5-642F-FCD4B02E2BCD}"/>
              </a:ext>
            </a:extLst>
          </p:cNvPr>
          <p:cNvSpPr txBox="1"/>
          <p:nvPr/>
        </p:nvSpPr>
        <p:spPr>
          <a:xfrm>
            <a:off x="9645529" y="4955285"/>
            <a:ext cx="2123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HAFENJournal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- Annual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magazin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Ennshafen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port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2023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0C8CF42-CD67-9A9C-EA96-BC5198F27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423BC42-F096-0FB6-B539-0B68FF943D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99B3B0E-4674-B310-3272-45141B317B47}"/>
              </a:ext>
            </a:extLst>
          </p:cNvPr>
          <p:cNvSpPr txBox="1"/>
          <p:nvPr/>
        </p:nvSpPr>
        <p:spPr>
          <a:xfrm>
            <a:off x="9657180" y="5693949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ENNSHAFEN</a:t>
            </a:r>
          </a:p>
        </p:txBody>
      </p:sp>
    </p:spTree>
    <p:extLst>
      <p:ext uri="{BB962C8B-B14F-4D97-AF65-F5344CB8AC3E}">
        <p14:creationId xmlns:p14="http://schemas.microsoft.com/office/powerpoint/2010/main" val="16679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0"/>
    </mc:Choice>
    <mc:Fallback xmlns="">
      <p:transition spd="slow" advTm="2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6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236467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D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eployment of port development regarding energy items, but integrated in the total company development strategy process</a:t>
            </a: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 (1)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69794" y="213534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>
              <a:lnSpc>
                <a:spcPct val="16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Starting point: a lot of (divergent) ideas, wishes, initiatives, targets, requirements, orders (laws), ….. – in fields of energy &amp; sustainability</a:t>
            </a:r>
          </a:p>
          <a:p>
            <a:pPr marL="342900">
              <a:lnSpc>
                <a:spcPct val="16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Set priorities under the framework of your company´s vision and business strategy, even look on best practices and frameworks of your agencies</a:t>
            </a:r>
          </a:p>
          <a:p>
            <a:pPr marL="342900">
              <a:lnSpc>
                <a:spcPct val="16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Integrate the energy / sustainability items into the company´s strategy, don’t make a parallel world!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E7BEB8A-6E0E-F4C5-C805-3F6566BB1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6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64"/>
    </mc:Choice>
    <mc:Fallback xmlns="">
      <p:transition spd="slow" advTm="7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236467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D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eployment of port development regarding energy items, but integrated in the total company development strategy process</a:t>
            </a: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 (2)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4074" y="194331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7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Energy items must be dealt at the same way as transshipment figures, income figures, income rations, … in your business papers, only with fully integration you will be successful in the end</a:t>
            </a:r>
          </a:p>
          <a:p>
            <a:pPr marL="342900">
              <a:lnSpc>
                <a:spcPct val="17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Find the right way – “the red line” - through the jungle of items in the specific playing field of your port to the starlight of your company´s vision or high-level targets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F6AFAF7-07AF-0E6D-1F1A-E81190D43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6"/>
    </mc:Choice>
    <mc:Fallback xmlns="">
      <p:transition spd="slow" advTm="3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236467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D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eployment of port development regarding energy items, but integrated in the total company development strategy process</a:t>
            </a: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 (3)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4074" y="1943317"/>
            <a:ext cx="1023646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7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Cluster all items and make an evaluation and prioritizing based on a gap-analyses (if you identify incompliances with requirements) and via a SWOT-analyses. Take for each field the </a:t>
            </a:r>
            <a:br>
              <a:rPr lang="en-US" sz="2400" dirty="0"/>
            </a:br>
            <a:r>
              <a:rPr lang="en-US" sz="2400" dirty="0"/>
              <a:t>5 most important items and put them to your management board level &gt; create the “strategic focus” with energy items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Clr>
                <a:srgbClr val="2C7B83"/>
              </a:buClr>
              <a:buSzPct val="100000"/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536A660-8F14-F611-0182-9B3B460AD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0"/>
    </mc:Choice>
    <mc:Fallback xmlns="">
      <p:transition spd="slow" advTm="23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236467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D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eployment of port development regarding energy items, but integrated in the total company development strategy process</a:t>
            </a: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 (4)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4074" y="1943317"/>
            <a:ext cx="640599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7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Don´t make a local master plan only for energy, it cannot survive stand alone, </a:t>
            </a:r>
            <a:br>
              <a:rPr lang="en-US" sz="2400" dirty="0"/>
            </a:br>
            <a:r>
              <a:rPr lang="en-US" sz="2400" dirty="0"/>
              <a:t>it has to be integrated in daily/monthly/</a:t>
            </a:r>
            <a:br>
              <a:rPr lang="en-US" sz="2400" dirty="0"/>
            </a:br>
            <a:r>
              <a:rPr lang="en-US" sz="2400" dirty="0"/>
              <a:t>yearly ordinary management process and business </a:t>
            </a:r>
            <a:r>
              <a:rPr lang="en-US" sz="2400" dirty="0" err="1"/>
              <a:t>gouvernance</a:t>
            </a:r>
            <a:r>
              <a:rPr lang="en-US" sz="2400" dirty="0"/>
              <a:t> of your port company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E87A6A-7095-0B61-4DCB-929D2629F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799" y="2630775"/>
            <a:ext cx="4888388" cy="25219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24A64CE-53E0-474C-96EE-233E470517D9}"/>
              </a:ext>
            </a:extLst>
          </p:cNvPr>
          <p:cNvSpPr txBox="1"/>
          <p:nvPr/>
        </p:nvSpPr>
        <p:spPr>
          <a:xfrm>
            <a:off x="7116799" y="5152675"/>
            <a:ext cx="4888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How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achieve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VISION?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91674E2-E2E4-5D6F-7451-231775E6C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311234C-14B8-F34D-0F5C-11DDEB8863E9}"/>
              </a:ext>
            </a:extLst>
          </p:cNvPr>
          <p:cNvSpPr txBox="1"/>
          <p:nvPr/>
        </p:nvSpPr>
        <p:spPr>
          <a:xfrm>
            <a:off x="8510845" y="5460452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ENNSHAFEN</a:t>
            </a:r>
          </a:p>
        </p:txBody>
      </p:sp>
    </p:spTree>
    <p:extLst>
      <p:ext uri="{BB962C8B-B14F-4D97-AF65-F5344CB8AC3E}">
        <p14:creationId xmlns:p14="http://schemas.microsoft.com/office/powerpoint/2010/main" val="408754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236467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D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eployment of port development regarding energy items, but integrated in the total company development strategy process</a:t>
            </a: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 (5)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69794" y="2135341"/>
            <a:ext cx="1105517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Concentrate on your targets, set up the strategic focus and the deploy the action plan which can bring you to the aimed targets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But be careful and develop everything in a balanced way – if your energy and sustainability targets do not comply with the financial framework of your company or the targets you got by the shareholders, then forget the way and start new; a stand-alone master plan only for energy might become quickly only wishful thinking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C7A7464-780C-97EA-B305-8885CAA17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8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84"/>
    </mc:Choice>
    <mc:Fallback xmlns="">
      <p:transition spd="slow" advTm="39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en-US" sz="40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etup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of a PDCA-cycle in the strategy context regarding energy development plans (integrated in company´s business strategy)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29856" y="2209083"/>
            <a:ext cx="722779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Permanent and fully integrated into your ordinary management processes, don’t make a parallel world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Energy items are the same level and at the same priority as other KPIs of your company´s dashboard (“balanced shore-card”)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74F297F-A559-4076-C4D6-1359CF2DFE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8" r="6098"/>
          <a:stretch/>
        </p:blipFill>
        <p:spPr>
          <a:xfrm>
            <a:off x="7895303" y="2209083"/>
            <a:ext cx="4011561" cy="3503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A3ABF09-3ED6-1B2E-8EB8-78765BB9D6DE}"/>
              </a:ext>
            </a:extLst>
          </p:cNvPr>
          <p:cNvSpPr txBox="1"/>
          <p:nvPr/>
        </p:nvSpPr>
        <p:spPr>
          <a:xfrm>
            <a:off x="8231163" y="5712264"/>
            <a:ext cx="3339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our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MISSION?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DA29A0E-83FF-FF9D-EC5C-0371FADAA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F858A53-4E1E-F8C2-63BD-5A5E2D552453}"/>
              </a:ext>
            </a:extLst>
          </p:cNvPr>
          <p:cNvSpPr txBox="1"/>
          <p:nvPr/>
        </p:nvSpPr>
        <p:spPr>
          <a:xfrm>
            <a:off x="8850934" y="6020041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ENNSHAFEN</a:t>
            </a:r>
          </a:p>
        </p:txBody>
      </p:sp>
    </p:spTree>
    <p:extLst>
      <p:ext uri="{BB962C8B-B14F-4D97-AF65-F5344CB8AC3E}">
        <p14:creationId xmlns:p14="http://schemas.microsoft.com/office/powerpoint/2010/main" val="35294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88"/>
    </mc:Choice>
    <mc:Fallback xmlns="">
      <p:transition spd="slow" advTm="34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en-US" sz="40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etup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of a PDCA-cycle in the strategy context regarding energy development plans (integrated in company´s business strategy)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29856" y="2506662"/>
            <a:ext cx="76899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PDCA is the magic word: </a:t>
            </a:r>
            <a:br>
              <a:rPr lang="en-US" sz="2400" dirty="0"/>
            </a:br>
            <a:r>
              <a:rPr lang="en-US" sz="2400" dirty="0"/>
              <a:t>Plan – Do – Check -Act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D7B5A9-CB10-598F-485F-2BBF3394D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552" y="1983552"/>
            <a:ext cx="5710431" cy="4028522"/>
          </a:xfrm>
          <a:prstGeom prst="rect">
            <a:avLst/>
          </a:prstGeom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D1DC870-E534-81B4-7720-0BBD16747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4AE7B1D-227E-3AA6-9FE5-9BC7BFE55B04}"/>
              </a:ext>
            </a:extLst>
          </p:cNvPr>
          <p:cNvSpPr txBox="1"/>
          <p:nvPr/>
        </p:nvSpPr>
        <p:spPr>
          <a:xfrm>
            <a:off x="8219767" y="6012074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ENNSHAFEN</a:t>
            </a:r>
          </a:p>
        </p:txBody>
      </p:sp>
    </p:spTree>
    <p:extLst>
      <p:ext uri="{BB962C8B-B14F-4D97-AF65-F5344CB8AC3E}">
        <p14:creationId xmlns:p14="http://schemas.microsoft.com/office/powerpoint/2010/main" val="8064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6"/>
    </mc:Choice>
    <mc:Fallback xmlns="">
      <p:transition spd="slow" advTm="9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515599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en-US" sz="40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ome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practical examples regarding energy items for ports  to come to a transformation plan towards sustainability </a:t>
            </a: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/ green energy (1)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5549" y="1825625"/>
            <a:ext cx="109371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>
              <a:lnSpc>
                <a:spcPct val="16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The outcome of your </a:t>
            </a:r>
            <a:r>
              <a:rPr lang="en-GB" sz="2400" dirty="0">
                <a:solidFill>
                  <a:srgbClr val="2C7B83"/>
                </a:solidFill>
              </a:rPr>
              <a:t>CO</a:t>
            </a:r>
            <a:r>
              <a:rPr lang="en-GB" sz="2400" baseline="-25000" dirty="0">
                <a:solidFill>
                  <a:srgbClr val="2C7B83"/>
                </a:solidFill>
              </a:rPr>
              <a:t>2</a:t>
            </a:r>
            <a:r>
              <a:rPr lang="en-US" sz="2400" dirty="0"/>
              <a:t>-evaluation is most likely that the big amounts of your </a:t>
            </a:r>
            <a:r>
              <a:rPr lang="en-GB" sz="2400" dirty="0">
                <a:solidFill>
                  <a:srgbClr val="2C7B83"/>
                </a:solidFill>
              </a:rPr>
              <a:t>CO</a:t>
            </a:r>
            <a:r>
              <a:rPr lang="en-GB" sz="2400" baseline="-25000" dirty="0">
                <a:solidFill>
                  <a:srgbClr val="2C7B83"/>
                </a:solidFill>
              </a:rPr>
              <a:t>2</a:t>
            </a:r>
            <a:r>
              <a:rPr lang="en-US" sz="2400" dirty="0"/>
              <a:t>-accounting derives from diesel emission</a:t>
            </a:r>
          </a:p>
          <a:p>
            <a:pPr marL="342900">
              <a:lnSpc>
                <a:spcPct val="16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Now you can look for technical alternatives: change energy source from fuel to electricity (if your country has got electricity with low </a:t>
            </a:r>
            <a:r>
              <a:rPr lang="en-GB" sz="2400" dirty="0">
                <a:solidFill>
                  <a:srgbClr val="2C7B83"/>
                </a:solidFill>
              </a:rPr>
              <a:t>CO</a:t>
            </a:r>
            <a:r>
              <a:rPr lang="en-GB" sz="2400" baseline="-25000" dirty="0">
                <a:solidFill>
                  <a:srgbClr val="2C7B83"/>
                </a:solidFill>
              </a:rPr>
              <a:t>2</a:t>
            </a:r>
            <a:r>
              <a:rPr lang="en-US" sz="2400" dirty="0"/>
              <a:t> accounts, otherwise you will probably only shift </a:t>
            </a:r>
            <a:r>
              <a:rPr lang="en-GB" sz="2400" dirty="0">
                <a:solidFill>
                  <a:srgbClr val="2C7B83"/>
                </a:solidFill>
              </a:rPr>
              <a:t>CO</a:t>
            </a:r>
            <a:r>
              <a:rPr lang="en-GB" sz="2400" baseline="-25000" dirty="0">
                <a:solidFill>
                  <a:srgbClr val="2C7B83"/>
                </a:solidFill>
              </a:rPr>
              <a:t>2</a:t>
            </a:r>
            <a:r>
              <a:rPr lang="en-US" sz="2400" dirty="0"/>
              <a:t> from one to the other mode; e.g. technical solution will be possible – change a diesel-fueled crane and install an electricity driven gantry crane – but: is this economically viable ? </a:t>
            </a:r>
            <a:br>
              <a:rPr lang="en-US" sz="2400" dirty="0"/>
            </a:br>
            <a:r>
              <a:rPr lang="en-US" sz="2400" dirty="0"/>
              <a:t>who will pay for additional cost ?</a:t>
            </a:r>
            <a:endParaRPr lang="en-GB" sz="24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456F0AC-E9B0-AE07-933B-584110B5D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28"/>
    </mc:Choice>
    <mc:Fallback xmlns="">
      <p:transition spd="slow" advTm="87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310209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en-US" sz="40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ome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practical examples regarding energy items for ports  to come to a transformation plan towards sustainability </a:t>
            </a: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/ green energy (2)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5548" y="1825626"/>
            <a:ext cx="11435387" cy="1812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r>
              <a:rPr lang="en-US" sz="6000" dirty="0"/>
              <a:t>ONE EXAMPLE WHICH IS TODAY OF HIGH PRIORITY FOR A PORT: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r>
              <a:rPr lang="en-US" sz="6000" dirty="0"/>
              <a:t>“how to come to CO</a:t>
            </a:r>
            <a:r>
              <a:rPr lang="en-US" sz="6000" baseline="-25000" dirty="0"/>
              <a:t>2</a:t>
            </a:r>
            <a:r>
              <a:rPr lang="en-US" sz="6000" dirty="0"/>
              <a:t>-neutrality until 2050” – you have to setup a transformation plan for your books and yearly checked the book auditor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endParaRPr lang="en-US" sz="4400" dirty="0"/>
          </a:p>
        </p:txBody>
      </p:sp>
      <p:pic>
        <p:nvPicPr>
          <p:cNvPr id="8" name="Grafik 7" descr="Ein Bild, das draußen, Himmel, Wolke, Gebäude enthält.&#10;&#10;Automatisch generierte Beschreibung">
            <a:extLst>
              <a:ext uri="{FF2B5EF4-FFF2-40B4-BE49-F238E27FC236}">
                <a16:creationId xmlns:a16="http://schemas.microsoft.com/office/drawing/2014/main" id="{3990F1C6-EB15-BCD9-7E3A-467100007C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17" b="9476"/>
          <a:stretch/>
        </p:blipFill>
        <p:spPr>
          <a:xfrm>
            <a:off x="1318722" y="3430756"/>
            <a:ext cx="5024986" cy="2850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Grafik 9" descr="Ein Bild, das draußen, Himmel, Schiff, Wasser enthält.&#10;&#10;Automatisch generierte Beschreibung">
            <a:extLst>
              <a:ext uri="{FF2B5EF4-FFF2-40B4-BE49-F238E27FC236}">
                <a16:creationId xmlns:a16="http://schemas.microsoft.com/office/drawing/2014/main" id="{9F251643-0521-80C8-6283-69F8178FD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803" y="3429000"/>
            <a:ext cx="4278261" cy="2852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147F605-F754-E6E4-2B55-894DD7C1A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FB644B8-E65C-60AC-6A46-48F1BE02E1CE}"/>
              </a:ext>
            </a:extLst>
          </p:cNvPr>
          <p:cNvSpPr txBox="1"/>
          <p:nvPr/>
        </p:nvSpPr>
        <p:spPr>
          <a:xfrm>
            <a:off x="1318722" y="6281174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ENNSHAFEN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D00456-C20A-A676-BFAD-65BF4C7AB515}"/>
              </a:ext>
            </a:extLst>
          </p:cNvPr>
          <p:cNvSpPr txBox="1"/>
          <p:nvPr/>
        </p:nvSpPr>
        <p:spPr>
          <a:xfrm>
            <a:off x="8739768" y="6281174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Port </a:t>
            </a:r>
            <a:r>
              <a:rPr lang="de-DE" sz="900" dirty="0" err="1">
                <a:solidFill>
                  <a:srgbClr val="2C7B83"/>
                </a:solidFill>
                <a:latin typeface="Century Gothic" panose="020B0502020202020204" pitchFamily="34" charset="0"/>
              </a:rPr>
              <a:t>of</a:t>
            </a:r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 Rotterdam</a:t>
            </a:r>
          </a:p>
        </p:txBody>
      </p:sp>
    </p:spTree>
    <p:extLst>
      <p:ext uri="{BB962C8B-B14F-4D97-AF65-F5344CB8AC3E}">
        <p14:creationId xmlns:p14="http://schemas.microsoft.com/office/powerpoint/2010/main" val="17219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3"/>
    </mc:Choice>
    <mc:Fallback xmlns="">
      <p:transition spd="slow" advTm="2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4000" b="1" dirty="0"/>
              <a:t>Learning objectives of the course</a:t>
            </a: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5549" y="1649506"/>
            <a:ext cx="10515600" cy="452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r>
              <a:rPr lang="en-US" sz="2400" dirty="0"/>
              <a:t>On completion of this course, the participants will be able to: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 typeface="+mj-lt"/>
              <a:buAutoNum type="romanLcPeriod"/>
            </a:pPr>
            <a:r>
              <a:rPr lang="en-US" sz="2400" dirty="0"/>
              <a:t>develop a b</a:t>
            </a:r>
            <a:r>
              <a:rPr lang="en-US" sz="2400" dirty="0">
                <a:solidFill>
                  <a:srgbClr val="2C7B83"/>
                </a:solidFill>
              </a:rPr>
              <a:t>a</a:t>
            </a:r>
            <a:r>
              <a:rPr lang="en-US" sz="2400" dirty="0"/>
              <a:t>sic knowledge of establishing an inland port development plan with support of the SEANERGY master plan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 typeface="+mj-lt"/>
              <a:buAutoNum type="romanLcPeriod"/>
            </a:pPr>
            <a:r>
              <a:rPr lang="en-US" sz="2400" dirty="0"/>
              <a:t>improve your existing knowledge and experience on inland port business regarding energy-related items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 typeface="+mj-lt"/>
              <a:buAutoNum type="romanLcPeriod"/>
            </a:pPr>
            <a:r>
              <a:rPr lang="en-US" sz="2400" dirty="0"/>
              <a:t>identify options for fulfilling the future challenges of inland ports regarding energy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 typeface="+mj-lt"/>
              <a:buAutoNum type="romanLcPeriod"/>
            </a:pPr>
            <a:r>
              <a:rPr lang="en-US" sz="2400" dirty="0"/>
              <a:t>learn about best practices and strategy developments of inland ports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endParaRPr lang="en-US" sz="2400" dirty="0"/>
          </a:p>
        </p:txBody>
      </p:sp>
      <p:pic>
        <p:nvPicPr>
          <p:cNvPr id="2" name="page3">
            <a:hlinkClick r:id="" action="ppaction://media"/>
            <a:extLst>
              <a:ext uri="{FF2B5EF4-FFF2-40B4-BE49-F238E27FC236}">
                <a16:creationId xmlns:a16="http://schemas.microsoft.com/office/drawing/2014/main" id="{50C1D4EB-2A7D-9F60-35B0-DE159890A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48"/>
    </mc:Choice>
    <mc:Fallback xmlns="">
      <p:transition spd="slow" advTm="4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310209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en-US" sz="40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ome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practical examples regarding energy items for ports  to come to a transformation plan towards sustainability </a:t>
            </a: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/ green energy (3)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5548" y="2041934"/>
            <a:ext cx="11435387" cy="217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>
              <a:lnSpc>
                <a:spcPct val="17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5100" dirty="0"/>
              <a:t>Start with your status quo of </a:t>
            </a:r>
            <a:r>
              <a:rPr lang="en-GB" sz="5100" dirty="0">
                <a:solidFill>
                  <a:srgbClr val="2C7B83"/>
                </a:solidFill>
              </a:rPr>
              <a:t>CO</a:t>
            </a:r>
            <a:r>
              <a:rPr lang="en-GB" sz="5100" baseline="-25000" dirty="0">
                <a:solidFill>
                  <a:srgbClr val="2C7B83"/>
                </a:solidFill>
              </a:rPr>
              <a:t>2</a:t>
            </a:r>
            <a:r>
              <a:rPr lang="en-US" sz="5100" dirty="0"/>
              <a:t>-emission balance</a:t>
            </a:r>
          </a:p>
          <a:p>
            <a:pPr marL="342900">
              <a:lnSpc>
                <a:spcPct val="17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5100" dirty="0"/>
              <a:t>Use standard model of Scope 1/ Scope 2 / Scope 3 (even if there is still work needed to get the right </a:t>
            </a:r>
            <a:r>
              <a:rPr lang="en-GB" sz="5100" dirty="0">
                <a:solidFill>
                  <a:srgbClr val="2C7B83"/>
                </a:solidFill>
              </a:rPr>
              <a:t>CO</a:t>
            </a:r>
            <a:r>
              <a:rPr lang="en-GB" sz="5100" baseline="-25000" dirty="0">
                <a:solidFill>
                  <a:srgbClr val="2C7B83"/>
                </a:solidFill>
              </a:rPr>
              <a:t>2</a:t>
            </a:r>
            <a:r>
              <a:rPr lang="en-US" sz="5100" dirty="0"/>
              <a:t>-emission factors for all port processes)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endParaRPr lang="en-US" sz="4400" dirty="0"/>
          </a:p>
        </p:txBody>
      </p:sp>
      <p:sp>
        <p:nvSpPr>
          <p:cNvPr id="2" name="Google Shape;152;p2">
            <a:extLst>
              <a:ext uri="{FF2B5EF4-FFF2-40B4-BE49-F238E27FC236}">
                <a16:creationId xmlns:a16="http://schemas.microsoft.com/office/drawing/2014/main" id="{7AA3B11D-57D2-F6C3-8B98-C7792510F4D5}"/>
              </a:ext>
            </a:extLst>
          </p:cNvPr>
          <p:cNvSpPr txBox="1">
            <a:spLocks/>
          </p:cNvSpPr>
          <p:nvPr/>
        </p:nvSpPr>
        <p:spPr>
          <a:xfrm>
            <a:off x="529855" y="4338129"/>
            <a:ext cx="11435387" cy="1307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Font typeface="Arial"/>
              <a:buNone/>
            </a:pPr>
            <a:r>
              <a:rPr lang="en-US" sz="1400" i="1" dirty="0"/>
              <a:t>[16.12.2022: CSRD – Corporate Sustainability Reporting Directive / outlines the obligation for companies to use standards to fulfil their legal sustainability reporting obligations (&gt;&gt;&gt; until 6.7.2024 into national laws); 2023 (ongoing): ESRS – European Sustainability Reporting Standards (draft / </a:t>
            </a:r>
            <a:r>
              <a:rPr lang="en-US" sz="1400" i="1" dirty="0" err="1"/>
              <a:t>w.i.p.</a:t>
            </a:r>
            <a:r>
              <a:rPr lang="en-US" sz="1400" i="1" dirty="0"/>
              <a:t>) / will be mandatory for use by companies, defines all details to ensure that companies across the EU report comparable and reliable sustainability information]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Font typeface="Arial"/>
              <a:buNone/>
            </a:pPr>
            <a:r>
              <a:rPr lang="en-US" sz="1400" i="1" dirty="0">
                <a:hlinkClick r:id="rId5"/>
              </a:rPr>
              <a:t>DOWNLOAD CSRD STANDARDS</a:t>
            </a:r>
            <a:endParaRPr lang="en-US" sz="1400" i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Font typeface="Arial"/>
              <a:buNone/>
            </a:pPr>
            <a:endParaRPr lang="en-US" sz="1400" dirty="0"/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7727810-6857-62D3-B96D-6793F3298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6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43"/>
    </mc:Choice>
    <mc:Fallback xmlns="">
      <p:transition spd="slow" advTm="36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515599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en-US" sz="40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ome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practical examples regarding energy items for ports  to come to a transformation plan towards sustainability </a:t>
            </a: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/ green energy (4)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5549" y="1825626"/>
            <a:ext cx="10937186" cy="129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>
              <a:lnSpc>
                <a:spcPct val="16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Most of your </a:t>
            </a:r>
            <a:r>
              <a:rPr lang="en-GB" sz="2400" dirty="0">
                <a:solidFill>
                  <a:srgbClr val="2C7B83"/>
                </a:solidFill>
              </a:rPr>
              <a:t>CO</a:t>
            </a:r>
            <a:r>
              <a:rPr lang="en-GB" sz="2400" baseline="-25000" dirty="0">
                <a:solidFill>
                  <a:srgbClr val="2C7B83"/>
                </a:solidFill>
              </a:rPr>
              <a:t>2</a:t>
            </a:r>
            <a:r>
              <a:rPr lang="en-US" sz="2400" dirty="0"/>
              <a:t> will probably come from vessel traffic (from cradle to your port), from railway in/out transport and from trucks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endParaRPr lang="en-GB" sz="2400" dirty="0"/>
          </a:p>
        </p:txBody>
      </p:sp>
      <p:pic>
        <p:nvPicPr>
          <p:cNvPr id="3" name="Grafik 2" descr="Ein Bild, das Himmel, draußen, Frachtcontainer, Kran enthält.&#10;&#10;Automatisch generierte Beschreibung">
            <a:extLst>
              <a:ext uri="{FF2B5EF4-FFF2-40B4-BE49-F238E27FC236}">
                <a16:creationId xmlns:a16="http://schemas.microsoft.com/office/drawing/2014/main" id="{734E7823-34F4-58C7-6724-C12BFFB34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49" y="3202858"/>
            <a:ext cx="257175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afik 4" descr="Ein Bild, das Frachtcontainer, draußen, Straße, Fahrzeug enthält.&#10;&#10;Automatisch generierte Beschreibung">
            <a:extLst>
              <a:ext uri="{FF2B5EF4-FFF2-40B4-BE49-F238E27FC236}">
                <a16:creationId xmlns:a16="http://schemas.microsoft.com/office/drawing/2014/main" id="{0813C332-17A5-BBE6-814B-C60F9CA967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512"/>
          <a:stretch/>
        </p:blipFill>
        <p:spPr>
          <a:xfrm>
            <a:off x="8821392" y="4648589"/>
            <a:ext cx="2919996" cy="1983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 descr="Ein Bild, das Himmel, draußen, Frachtcontainer, Frachtverkehr enthält.&#10;&#10;Automatisch generierte Beschreibung">
            <a:extLst>
              <a:ext uri="{FF2B5EF4-FFF2-40B4-BE49-F238E27FC236}">
                <a16:creationId xmlns:a16="http://schemas.microsoft.com/office/drawing/2014/main" id="{8A562B5D-0185-684C-0750-EA95D988C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7299" y="3656955"/>
            <a:ext cx="2644355" cy="198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 descr="Ein Bild, das Bahn, draußen, Eisenbahn, Himmel enthält.&#10;&#10;Automatisch generierte Beschreibung">
            <a:extLst>
              <a:ext uri="{FF2B5EF4-FFF2-40B4-BE49-F238E27FC236}">
                <a16:creationId xmlns:a16="http://schemas.microsoft.com/office/drawing/2014/main" id="{E9CCBC58-A295-BE49-7869-F83E1BFE4F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1654" y="4111054"/>
            <a:ext cx="2979738" cy="1983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0D361B5-E277-C31D-402E-1068014C0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121CDA2-AEFA-1887-225A-D224D08D94F1}"/>
              </a:ext>
            </a:extLst>
          </p:cNvPr>
          <p:cNvSpPr txBox="1"/>
          <p:nvPr/>
        </p:nvSpPr>
        <p:spPr>
          <a:xfrm>
            <a:off x="9641092" y="6626942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Containerterminal Enns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4FBB1E2-0B1A-8212-43D1-B95D6B75EFAE}"/>
              </a:ext>
            </a:extLst>
          </p:cNvPr>
          <p:cNvSpPr txBox="1"/>
          <p:nvPr/>
        </p:nvSpPr>
        <p:spPr>
          <a:xfrm>
            <a:off x="529855" y="6626942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ENNSHAFEN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331BCB5-E9B2-189A-D91A-958F70E474E2}"/>
              </a:ext>
            </a:extLst>
          </p:cNvPr>
          <p:cNvSpPr txBox="1"/>
          <p:nvPr/>
        </p:nvSpPr>
        <p:spPr>
          <a:xfrm>
            <a:off x="6721096" y="6096552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Containerterminal Enns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DFFB858-963B-357F-E114-D756A178DD1E}"/>
              </a:ext>
            </a:extLst>
          </p:cNvPr>
          <p:cNvSpPr txBox="1"/>
          <p:nvPr/>
        </p:nvSpPr>
        <p:spPr>
          <a:xfrm>
            <a:off x="3751229" y="5640223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Containerterminal Enns</a:t>
            </a:r>
          </a:p>
        </p:txBody>
      </p:sp>
    </p:spTree>
    <p:extLst>
      <p:ext uri="{BB962C8B-B14F-4D97-AF65-F5344CB8AC3E}">
        <p14:creationId xmlns:p14="http://schemas.microsoft.com/office/powerpoint/2010/main" val="107848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4"/>
    </mc:Choice>
    <mc:Fallback xmlns="">
      <p:transition spd="slow" advTm="14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515599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en-US" sz="40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ome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practical examples regarding energy items for ports  to come to a transformation plan towards sustainability </a:t>
            </a: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/ green energy (5)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5549" y="1825625"/>
            <a:ext cx="9924464" cy="392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>
              <a:lnSpc>
                <a:spcPct val="16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600" dirty="0"/>
              <a:t>You may optimize the energy efficiency of your buildings </a:t>
            </a:r>
            <a:br>
              <a:rPr lang="en-US" sz="2600" dirty="0"/>
            </a:br>
            <a:r>
              <a:rPr lang="en-US" sz="2600" dirty="0"/>
              <a:t>(energy class A, A+, A++), but most probably this is only </a:t>
            </a:r>
            <a:br>
              <a:rPr lang="en-US" sz="2600" dirty="0"/>
            </a:br>
            <a:r>
              <a:rPr lang="en-US" sz="2600" dirty="0"/>
              <a:t>a small fraction of your total </a:t>
            </a:r>
            <a:r>
              <a:rPr lang="en-GB" sz="2800" dirty="0">
                <a:solidFill>
                  <a:srgbClr val="2C7B83"/>
                </a:solidFill>
              </a:rPr>
              <a:t>CO</a:t>
            </a:r>
            <a:r>
              <a:rPr lang="en-GB" sz="2800" baseline="-25000" dirty="0">
                <a:solidFill>
                  <a:srgbClr val="2C7B83"/>
                </a:solidFill>
              </a:rPr>
              <a:t>2</a:t>
            </a:r>
            <a:r>
              <a:rPr lang="en-US" sz="2600" dirty="0"/>
              <a:t> balance</a:t>
            </a:r>
          </a:p>
          <a:p>
            <a:pPr marL="342900">
              <a:lnSpc>
                <a:spcPct val="16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600" dirty="0"/>
              <a:t>Go the way and improve your building, if you have enough </a:t>
            </a:r>
            <a:br>
              <a:rPr lang="en-US" sz="2600" dirty="0"/>
            </a:br>
            <a:r>
              <a:rPr lang="en-US" sz="2600" dirty="0"/>
              <a:t>money you can spend on this – but don´t forget the really drivers in your port development plan to come to </a:t>
            </a:r>
            <a:r>
              <a:rPr lang="en-GB" sz="2800" dirty="0">
                <a:solidFill>
                  <a:srgbClr val="2C7B83"/>
                </a:solidFill>
              </a:rPr>
              <a:t>CO</a:t>
            </a:r>
            <a:r>
              <a:rPr lang="en-GB" sz="2800" baseline="-25000" dirty="0">
                <a:solidFill>
                  <a:srgbClr val="2C7B83"/>
                </a:solidFill>
              </a:rPr>
              <a:t>2</a:t>
            </a:r>
            <a:r>
              <a:rPr lang="en-US" sz="2600" dirty="0"/>
              <a:t>-neutrality !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FontTx/>
              <a:buChar char="-"/>
            </a:pPr>
            <a:endParaRPr lang="en-GB" sz="24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F9F007C-C61D-9CDB-B016-1CCD7D950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4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8"/>
    </mc:Choice>
    <mc:Fallback xmlns="">
      <p:transition spd="slow" advTm="2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310209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en-US" sz="40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ome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practical examples regarding energy items for ports  to come to a transformation plan towards sustainability </a:t>
            </a: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/ green energy (6)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5548" y="1825625"/>
            <a:ext cx="1135309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Measures like following will be in your action plan for </a:t>
            </a:r>
            <a:r>
              <a:rPr lang="en-GB" sz="2400" dirty="0">
                <a:solidFill>
                  <a:srgbClr val="2C7B83"/>
                </a:solidFill>
              </a:rPr>
              <a:t>CO</a:t>
            </a:r>
            <a:r>
              <a:rPr lang="en-GB" sz="2400" baseline="-25000" dirty="0">
                <a:solidFill>
                  <a:srgbClr val="2C7B83"/>
                </a:solidFill>
              </a:rPr>
              <a:t>2</a:t>
            </a:r>
            <a:r>
              <a:rPr lang="en-US" sz="2400" dirty="0"/>
              <a:t>-neutrality:</a:t>
            </a:r>
          </a:p>
          <a:p>
            <a:pPr marL="800100" lvl="1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000" dirty="0"/>
              <a:t>Change diesel-fueled transshipment equipment to electricity driven (gantry cranes)</a:t>
            </a:r>
          </a:p>
          <a:p>
            <a:pPr marL="800100" lvl="1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000" dirty="0"/>
              <a:t>Install OPS-infrastructure in your port for vessels during berthing</a:t>
            </a:r>
          </a:p>
          <a:p>
            <a:pPr marL="800100" lvl="1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000" dirty="0"/>
              <a:t>Consider the distance which is normally driven by the trucks (inbound/outbound) for port traffic &gt; most probably you will find short and medium distances and you can think about alternatives of electricity-driven trucks in the medium-range, which have to be supported by quick-charger of high-Ampere systems</a:t>
            </a:r>
          </a:p>
          <a:p>
            <a:pPr marL="800100" lvl="1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000" dirty="0"/>
              <a:t>Considerable amounts may be gained by installation of photo-voltaic (ports normally have huge squares of building roofs and free areas for implementation)</a:t>
            </a:r>
          </a:p>
          <a:p>
            <a:pPr marL="800100" lvl="1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FontTx/>
              <a:buChar char="-"/>
            </a:pPr>
            <a:endParaRPr lang="en-US" dirty="0"/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r>
              <a:rPr lang="en-US" dirty="0"/>
              <a:t>		</a:t>
            </a:r>
            <a:endParaRPr lang="en-GB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C1B0B23-6DAD-CAD8-61C7-A41D37929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5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9"/>
    </mc:Choice>
    <mc:Fallback xmlns="">
      <p:transition spd="slow" advTm="5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310209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en-US" sz="40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ome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practical examples regarding energy items for ports  to come to a transformation plan towards sustainability </a:t>
            </a: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/ green energy (7)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29855" y="2307481"/>
            <a:ext cx="4895689" cy="361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But the biggest improvement will be gained when there is an economically viable solution for the big amounts of diesel fuel 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r>
              <a:rPr lang="en-US" dirty="0"/>
              <a:t>		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BD96CD-02B4-A6F9-1E1C-7E33E14CD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045" y="2265800"/>
            <a:ext cx="5979100" cy="36532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B5F6CB5-D669-C4A9-5FDE-75C327C2C498}"/>
              </a:ext>
            </a:extLst>
          </p:cNvPr>
          <p:cNvSpPr txBox="1"/>
          <p:nvPr/>
        </p:nvSpPr>
        <p:spPr>
          <a:xfrm>
            <a:off x="5781368" y="5633884"/>
            <a:ext cx="1032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/>
              <a:t>Source: BMK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B9B89F1-FA58-8FA2-B7A5-FF0D6744A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5"/>
    </mc:Choice>
    <mc:Fallback xmlns="">
      <p:transition spd="slow" advTm="36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sz="4000" b="1" dirty="0">
                <a:solidFill>
                  <a:schemeClr val="tx1"/>
                </a:solidFill>
              </a:rPr>
              <a:t>Change processes</a:t>
            </a:r>
            <a:endParaRPr lang="en-GB" sz="40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29D22F6-72E5-DFD8-2376-AAE045854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637" y="1489223"/>
            <a:ext cx="6500038" cy="3255320"/>
          </a:xfrm>
          <a:prstGeom prst="rect">
            <a:avLst/>
          </a:prstGeom>
        </p:spPr>
      </p:pic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29856" y="3526605"/>
            <a:ext cx="10515600" cy="290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br>
              <a:rPr lang="en-US" sz="2400" dirty="0"/>
            </a:br>
            <a:endParaRPr lang="en-US" sz="2400"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r>
              <a:rPr lang="en-US" sz="2400" dirty="0"/>
              <a:t>Summary: so much has been tried in recent years, so many projects and approaches - no success! We need to focus on one goal, channel all our energy into it and not let it flow away.</a:t>
            </a:r>
            <a:endParaRPr lang="en-GB" sz="2400" dirty="0"/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D95130C-34BE-FB20-9560-24B20644E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6CAD0EE-8D17-3502-638B-DD765A206152}"/>
              </a:ext>
            </a:extLst>
          </p:cNvPr>
          <p:cNvSpPr txBox="1"/>
          <p:nvPr/>
        </p:nvSpPr>
        <p:spPr>
          <a:xfrm>
            <a:off x="7179449" y="1258391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ENNSHAFEN</a:t>
            </a:r>
          </a:p>
        </p:txBody>
      </p:sp>
    </p:spTree>
    <p:extLst>
      <p:ext uri="{BB962C8B-B14F-4D97-AF65-F5344CB8AC3E}">
        <p14:creationId xmlns:p14="http://schemas.microsoft.com/office/powerpoint/2010/main" val="20122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37"/>
    </mc:Choice>
    <mc:Fallback xmlns="">
      <p:transition spd="slow" advTm="36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399615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/>
              <a:t>Case study / Industry-Academic Challenge</a:t>
            </a:r>
            <a:br>
              <a:rPr lang="en-GB" sz="4000" b="1" dirty="0"/>
            </a:br>
            <a:r>
              <a:rPr lang="en-GB" sz="4000" b="1" dirty="0"/>
              <a:t>to concentrate on the most promising lever for CO</a:t>
            </a:r>
            <a:r>
              <a:rPr lang="en-GB" sz="4000" b="1" baseline="-25000" dirty="0"/>
              <a:t>2</a:t>
            </a:r>
            <a:r>
              <a:rPr lang="en-GB" sz="4000" b="1" dirty="0"/>
              <a:t>-reduction in port business</a:t>
            </a:r>
            <a:endParaRPr lang="en-GB" sz="4000" b="1" dirty="0">
              <a:highlight>
                <a:srgbClr val="FFFF00"/>
              </a:highlight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29856" y="1489223"/>
            <a:ext cx="11052544" cy="496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>
              <a:lnSpc>
                <a:spcPct val="17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9600" dirty="0"/>
              <a:t>Inland navigation currently uses diesel as fuel, which leads to significant </a:t>
            </a:r>
            <a:r>
              <a:rPr lang="en-GB" sz="9600" dirty="0">
                <a:solidFill>
                  <a:srgbClr val="2C7B83"/>
                </a:solidFill>
              </a:rPr>
              <a:t>CO</a:t>
            </a:r>
            <a:r>
              <a:rPr lang="en-GB" sz="9600" baseline="-25000" dirty="0">
                <a:solidFill>
                  <a:srgbClr val="2C7B83"/>
                </a:solidFill>
              </a:rPr>
              <a:t>2</a:t>
            </a:r>
            <a:r>
              <a:rPr lang="en-US" sz="9600" dirty="0"/>
              <a:t>, NOx and particulate emissions</a:t>
            </a:r>
          </a:p>
          <a:p>
            <a:pPr marL="342900">
              <a:lnSpc>
                <a:spcPct val="17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9600" dirty="0"/>
              <a:t>Earlier focus on LNG as future fuel was cancelled due to higher </a:t>
            </a:r>
            <a:r>
              <a:rPr lang="en-GB" sz="9600" dirty="0">
                <a:solidFill>
                  <a:srgbClr val="2C7B83"/>
                </a:solidFill>
              </a:rPr>
              <a:t>CO</a:t>
            </a:r>
            <a:r>
              <a:rPr lang="en-GB" sz="9600" baseline="-25000" dirty="0">
                <a:solidFill>
                  <a:srgbClr val="2C7B83"/>
                </a:solidFill>
              </a:rPr>
              <a:t>2</a:t>
            </a:r>
            <a:r>
              <a:rPr lang="en-US" sz="9600" dirty="0"/>
              <a:t> reduction targets; new targets require a </a:t>
            </a:r>
            <a:br>
              <a:rPr lang="en-US" sz="9600" dirty="0"/>
            </a:br>
            <a:r>
              <a:rPr lang="en-US" sz="9600" dirty="0"/>
              <a:t>significantly higher </a:t>
            </a:r>
            <a:r>
              <a:rPr lang="en-GB" sz="9600" dirty="0">
                <a:solidFill>
                  <a:srgbClr val="2C7B83"/>
                </a:solidFill>
              </a:rPr>
              <a:t>CO</a:t>
            </a:r>
            <a:r>
              <a:rPr lang="en-GB" sz="9600" baseline="-25000" dirty="0">
                <a:solidFill>
                  <a:srgbClr val="2C7B83"/>
                </a:solidFill>
              </a:rPr>
              <a:t>2</a:t>
            </a:r>
            <a:r>
              <a:rPr lang="en-US" sz="9600" dirty="0"/>
              <a:t> reduction by 2050</a:t>
            </a:r>
          </a:p>
          <a:p>
            <a:pPr marL="342900">
              <a:lnSpc>
                <a:spcPct val="17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9600" dirty="0"/>
              <a:t>Studies have not shown an economically </a:t>
            </a:r>
            <a:br>
              <a:rPr lang="en-US" sz="9600" dirty="0"/>
            </a:br>
            <a:r>
              <a:rPr lang="en-US" sz="9600" dirty="0"/>
              <a:t>viable solution for significant </a:t>
            </a:r>
            <a:r>
              <a:rPr lang="en-GB" sz="9600" dirty="0">
                <a:solidFill>
                  <a:srgbClr val="2C7B83"/>
                </a:solidFill>
              </a:rPr>
              <a:t>CO</a:t>
            </a:r>
            <a:r>
              <a:rPr lang="en-GB" sz="9600" baseline="-25000" dirty="0">
                <a:solidFill>
                  <a:srgbClr val="2C7B83"/>
                </a:solidFill>
              </a:rPr>
              <a:t>2</a:t>
            </a:r>
            <a:r>
              <a:rPr lang="en-US" sz="9600" dirty="0"/>
              <a:t> reductions</a:t>
            </a:r>
            <a:br>
              <a:rPr lang="en-US" sz="9600" dirty="0"/>
            </a:br>
            <a:r>
              <a:rPr lang="en-US" sz="9600" dirty="0"/>
              <a:t> for inland vessels in short time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endParaRPr lang="en-US" sz="2000" dirty="0"/>
          </a:p>
        </p:txBody>
      </p:sp>
      <p:pic>
        <p:nvPicPr>
          <p:cNvPr id="3" name="Grafik 2" descr="Ein Bild, das draußen, Transport, Himmel, Wasserfahrzeug enthält.&#10;&#10;Automatisch generierte Beschreibung">
            <a:extLst>
              <a:ext uri="{FF2B5EF4-FFF2-40B4-BE49-F238E27FC236}">
                <a16:creationId xmlns:a16="http://schemas.microsoft.com/office/drawing/2014/main" id="{72CB2453-982F-2744-4348-1A6ED9BCC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950" y="3429000"/>
            <a:ext cx="3600450" cy="2699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A727A1C-7808-3C28-0435-C007C0B62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4A4D849-FC51-B3DD-E3EC-EE3A8E0E5B91}"/>
              </a:ext>
            </a:extLst>
          </p:cNvPr>
          <p:cNvSpPr txBox="1"/>
          <p:nvPr/>
        </p:nvSpPr>
        <p:spPr>
          <a:xfrm>
            <a:off x="8732027" y="6157086"/>
            <a:ext cx="2100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rgbClr val="2C7B83"/>
                </a:solidFill>
                <a:latin typeface="Century Gothic" panose="020B0502020202020204" pitchFamily="34" charset="0"/>
              </a:rPr>
              <a:t>Copyright: ENNSHAFEN</a:t>
            </a:r>
          </a:p>
        </p:txBody>
      </p:sp>
    </p:spTree>
    <p:extLst>
      <p:ext uri="{BB962C8B-B14F-4D97-AF65-F5344CB8AC3E}">
        <p14:creationId xmlns:p14="http://schemas.microsoft.com/office/powerpoint/2010/main" val="302960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76"/>
    </mc:Choice>
    <mc:Fallback xmlns="">
      <p:transition spd="slow" advTm="55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399615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/>
              <a:t>Case study / Industry-Academic Challenge</a:t>
            </a:r>
            <a:br>
              <a:rPr lang="en-GB" sz="4000" b="1" dirty="0"/>
            </a:br>
            <a:r>
              <a:rPr lang="en-GB" sz="4000" b="1" dirty="0"/>
              <a:t>to concentrate on the most promising lever for CO</a:t>
            </a:r>
            <a:r>
              <a:rPr lang="en-GB" sz="4000" b="1" baseline="-25000" dirty="0"/>
              <a:t>2</a:t>
            </a:r>
            <a:r>
              <a:rPr lang="en-GB" sz="4000" b="1" dirty="0"/>
              <a:t>-reduction in port business</a:t>
            </a:r>
            <a:endParaRPr lang="en-GB" sz="4000" b="1" dirty="0">
              <a:highlight>
                <a:srgbClr val="FFFF00"/>
              </a:highlight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29856" y="1803856"/>
            <a:ext cx="11141578" cy="496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>
              <a:lnSpc>
                <a:spcPct val="17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9600" dirty="0"/>
              <a:t>Potential fuels such as HVO100 and e-fuels may be a solution, but require availability and economic viability</a:t>
            </a:r>
          </a:p>
          <a:p>
            <a:pPr marL="342900">
              <a:lnSpc>
                <a:spcPct val="17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9600" dirty="0"/>
              <a:t>The challenge is to quickly develop the European diesel fuel market for shipping in order to have a 20% </a:t>
            </a:r>
            <a:r>
              <a:rPr lang="en-GB" sz="9600" dirty="0">
                <a:solidFill>
                  <a:srgbClr val="2C7B83"/>
                </a:solidFill>
              </a:rPr>
              <a:t>CO</a:t>
            </a:r>
            <a:r>
              <a:rPr lang="en-GB" sz="9600" baseline="-25000" dirty="0">
                <a:solidFill>
                  <a:srgbClr val="2C7B83"/>
                </a:solidFill>
              </a:rPr>
              <a:t>2</a:t>
            </a:r>
            <a:r>
              <a:rPr lang="en-US" sz="9600" dirty="0"/>
              <a:t> reduction by 2035 &gt; better to reach 20 % via perhaps blending of existing diesel than talk </a:t>
            </a:r>
            <a:r>
              <a:rPr lang="en-US" sz="9600" dirty="0" err="1"/>
              <a:t>everytime</a:t>
            </a:r>
            <a:r>
              <a:rPr lang="en-US" sz="9600" dirty="0"/>
              <a:t> of zero emission but without any idea how to reach this point economically &amp; technically viable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FontTx/>
              <a:buChar char="-"/>
            </a:pPr>
            <a:endParaRPr lang="en-US" sz="20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F8277A7-4DCA-4A5B-AF3E-E2B325EA3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2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26"/>
    </mc:Choice>
    <mc:Fallback xmlns="">
      <p:transition spd="slow" advTm="49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sz="4000" b="1" dirty="0"/>
              <a:t> Conclusions and take-home message</a:t>
            </a: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700498" y="1615763"/>
            <a:ext cx="11336603" cy="45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r>
              <a:rPr lang="en-US" sz="2400" b="1" dirty="0"/>
              <a:t>Learning objective after completion of the course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FontTx/>
              <a:buChar char="-"/>
            </a:pPr>
            <a:r>
              <a:rPr lang="en-US" sz="2400" dirty="0"/>
              <a:t>Don´t talk about targets and strategies and plannings, plannings, plannings – come into works  and just do it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Don’t make a parallel world for energy in your port´s business, make fully integration with complete business, wishful thinking for energy improvement doe´s not improve the climate situation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0184D8B-088F-9931-1223-4CF6695D5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06"/>
    </mc:Choice>
    <mc:Fallback xmlns="">
      <p:transition spd="slow" advTm="73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sz="4000" b="1" dirty="0"/>
              <a:t> Conclusions and take-home message</a:t>
            </a: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700499" y="1615763"/>
            <a:ext cx="9982200" cy="45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r>
              <a:rPr lang="en-US" sz="2400" b="1" dirty="0"/>
              <a:t>Learning objective after completion of the course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Come to action and do better small steps, but do them and don’t wait – and do these PDCA and improvement each month / year when integrated in your dash-board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Take supports like the SEANERGY Masterplan and use it as a checklist or alignment for your work and start – but start now and not next year !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435EC0F-4B6E-92AA-266B-49641EE65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56"/>
    </mc:Choice>
    <mc:Fallback xmlns="">
      <p:transition spd="slow" advTm="30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sz="4000" b="1" dirty="0"/>
              <a:t>Introduction (1)</a:t>
            </a: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5548" y="1825625"/>
            <a:ext cx="1087819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Inland ports on Europe´s waterways are facing a big challenge today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>
                <a:solidFill>
                  <a:srgbClr val="2C7B83"/>
                </a:solidFill>
              </a:rPr>
              <a:t>Part of heavy logistics business, which is accompanied big amounts of energy (for vessels, rail and trucks) for the huge transhipment figures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>
                <a:solidFill>
                  <a:srgbClr val="2C7B83"/>
                </a:solidFill>
              </a:rPr>
              <a:t>Even if waterway business is considered to be an environmentally friendly mode of cargo transport, considerable amounts of fuels are needed resulting in big amounts of CO</a:t>
            </a:r>
            <a:r>
              <a:rPr lang="en-GB" sz="2400" baseline="-25000" dirty="0">
                <a:solidFill>
                  <a:srgbClr val="2C7B83"/>
                </a:solidFill>
              </a:rPr>
              <a:t>2</a:t>
            </a:r>
            <a:r>
              <a:rPr lang="en-GB" sz="2400" dirty="0">
                <a:solidFill>
                  <a:srgbClr val="2C7B83"/>
                </a:solidFill>
              </a:rPr>
              <a:t>-emissions in total (and even other air pollutants) and need special efforts to comply with Green Deal targets for 2030 - 2050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0C9E43D-618A-0630-25A2-7A139BAB4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05"/>
    </mc:Choice>
    <mc:Fallback xmlns="">
      <p:transition spd="slow" advTm="73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sz="4000" b="1" dirty="0"/>
              <a:t> References</a:t>
            </a: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554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u="sng" dirty="0"/>
              <a:t>Pictures and Figures, copyright: </a:t>
            </a:r>
            <a:br>
              <a:rPr lang="en-US" sz="2400" dirty="0"/>
            </a:br>
            <a:r>
              <a:rPr lang="en-US" sz="2400" dirty="0"/>
              <a:t>“</a:t>
            </a:r>
            <a:r>
              <a:rPr lang="en-US" sz="2400" dirty="0" err="1"/>
              <a:t>Kirchengast</a:t>
            </a:r>
            <a:r>
              <a:rPr lang="en-US" sz="2400" dirty="0"/>
              <a:t>-</a:t>
            </a:r>
            <a:r>
              <a:rPr lang="en-US" sz="2400" dirty="0" err="1"/>
              <a:t>Steininger</a:t>
            </a:r>
            <a:r>
              <a:rPr lang="en-US" sz="2400" dirty="0"/>
              <a:t>-Schleicher, WEGC, 2020 / ENNSHAFEN / </a:t>
            </a:r>
            <a:br>
              <a:rPr lang="en-US" sz="2400" dirty="0"/>
            </a:br>
            <a:r>
              <a:rPr lang="en-US" sz="2400" dirty="0"/>
              <a:t>Port of Rotterdam / </a:t>
            </a:r>
            <a:r>
              <a:rPr lang="en-US" sz="2400" dirty="0" err="1"/>
              <a:t>Containerterminal</a:t>
            </a:r>
            <a:r>
              <a:rPr lang="en-US" sz="2400" dirty="0"/>
              <a:t> Enns / </a:t>
            </a:r>
            <a:br>
              <a:rPr lang="en-US" sz="2400" dirty="0"/>
            </a:br>
            <a:r>
              <a:rPr lang="en-US" sz="2400" dirty="0"/>
              <a:t>BMK-Federal Ministry of Climate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Links:</a:t>
            </a:r>
            <a:br>
              <a:rPr lang="en-US" sz="2400" dirty="0"/>
            </a:br>
            <a:r>
              <a:rPr lang="en-US" sz="2400" dirty="0"/>
              <a:t>CSRD-Standards</a:t>
            </a:r>
            <a:br>
              <a:rPr lang="en-US" sz="2400" dirty="0"/>
            </a:br>
            <a:r>
              <a:rPr lang="en-US" sz="1400" dirty="0">
                <a:hlinkClick r:id="rId5"/>
              </a:rPr>
              <a:t>https://eur-lex.europa.eu/legal-content/EN/TXT/?uri=CELEX:32022L2464</a:t>
            </a:r>
            <a:r>
              <a:rPr lang="en-US" sz="1400" dirty="0"/>
              <a:t> </a:t>
            </a:r>
            <a:br>
              <a:rPr lang="en-US" sz="2400" dirty="0"/>
            </a:br>
            <a:endParaRPr lang="en-US" sz="2400" dirty="0"/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FontTx/>
              <a:buChar char="-"/>
            </a:pPr>
            <a:endParaRPr lang="en-GB" sz="24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4BBB402-3B6B-89F8-5A68-17C83B571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6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6"/>
    </mc:Choice>
    <mc:Fallback xmlns="">
      <p:transition spd="slow" advTm="6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30" descr="Une image contenant texte, appareil, ventilateur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5FCB9F08-A2FB-A137-BFAF-B843F188E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8757" y="5428945"/>
            <a:ext cx="1838974" cy="61789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425D543-4341-AD93-A178-D2E100C243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7950" y="5452999"/>
            <a:ext cx="1566481" cy="490601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F609EBB-C314-9420-5DF4-CDC8F9DB7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2E632D1-3D5B-0262-E429-F1151B5AAF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21"/>
    </mc:Choice>
    <mc:Fallback xmlns="">
      <p:transition spd="slow" advTm="27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35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sz="4000" b="1" dirty="0"/>
              <a:t>Introduction (2)</a:t>
            </a: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36467" y="1489223"/>
            <a:ext cx="1121415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Ports need a master plan, a sound strategy &amp; action plan with concrete realistic measures to comply with these challenges for the future</a:t>
            </a:r>
            <a:endParaRPr lang="en-GB" sz="2400" dirty="0"/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This course module will give support how to go into this tasks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This module is not a “bible”, it could be of help for the management how to start into it, probably a check list, what should be done or considered and a cross-check of what other ports have thought about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In any case - it is necessary to find the </a:t>
            </a:r>
            <a:r>
              <a:rPr lang="en-US" sz="2400" dirty="0" err="1"/>
              <a:t>taylor</a:t>
            </a:r>
            <a:r>
              <a:rPr lang="en-US" sz="2400" dirty="0"/>
              <a:t>-made best approach for each port in his special vicinity</a:t>
            </a:r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FontTx/>
              <a:buChar char="-"/>
            </a:pPr>
            <a:endParaRPr lang="en-GB" sz="2400"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None/>
            </a:pP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311BBDC-38ED-0617-9F35-47526A636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96E9FBE-82B4-F87E-5ED1-499C6F8D82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53AC73A-0C41-5476-2773-23564ED944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3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6"/>
    </mc:Choice>
    <mc:Fallback xmlns="">
      <p:transition spd="slow" advTm="44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8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08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sz="4000" b="1" dirty="0"/>
              <a:t>Topics covered in the course (1)</a:t>
            </a:r>
            <a:endParaRPr lang="en-GB" sz="4000" b="1" dirty="0">
              <a:highlight>
                <a:srgbClr val="FFFF00"/>
              </a:highlight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5549" y="1825625"/>
            <a:ext cx="1072087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General information regarding energy items of inland port businesses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The port and its national and international context regarding </a:t>
            </a:r>
            <a:br>
              <a:rPr lang="en-GB" sz="2400" dirty="0"/>
            </a:br>
            <a:r>
              <a:rPr lang="en-GB" sz="2400" dirty="0"/>
              <a:t>legal needs for the future energy developments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Market situation and business opportunities in the context of the SEANERGY master plan content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Assessment of identified action fields for energy improvement possibilities</a:t>
            </a:r>
            <a:endParaRPr lang="de-DE" sz="24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BE06118-42C3-E268-FCE1-6E4836FF8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58"/>
    </mc:Choice>
    <mc:Fallback xmlns="">
      <p:transition spd="slow" advTm="3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GB" sz="4000" b="1" dirty="0"/>
              <a:t>Topics covered in the course (2)</a:t>
            </a:r>
            <a:endParaRPr lang="en-GB" sz="4000" b="1" dirty="0">
              <a:highlight>
                <a:srgbClr val="FFFF00"/>
              </a:highlight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69793" y="1385984"/>
            <a:ext cx="1112891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Target groups integration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Deployment of an inland port development plan about energy items, but integrated in the company´s development strategy process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Setup of a PDCA-cycle (Plan-Do-Check-Act) in the strategy context regarding energy development plans (integrated in the company´s business strategy)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Some</a:t>
            </a:r>
            <a:r>
              <a:rPr lang="de-DE" sz="2400" dirty="0"/>
              <a:t> </a:t>
            </a:r>
            <a:r>
              <a:rPr lang="en-GB" sz="2400" dirty="0"/>
              <a:t>practical examples how to come to a transformation plan towards sustainability and green energy use</a:t>
            </a:r>
            <a:endParaRPr lang="de-DE" sz="2400" dirty="0"/>
          </a:p>
          <a:p>
            <a:pPr marL="342900" lvl="0">
              <a:lnSpc>
                <a:spcPct val="150000"/>
              </a:lnSpc>
              <a:spcBef>
                <a:spcPts val="0"/>
              </a:spcBef>
              <a:buClr>
                <a:srgbClr val="153D41"/>
              </a:buClr>
              <a:buSzPts val="2800"/>
              <a:buFontTx/>
              <a:buChar char="-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3F039FE-FEF7-CB5F-A212-BCD3144FD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3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68"/>
    </mc:Choice>
    <mc:Fallback xmlns="">
      <p:transition spd="slow" advTm="4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5" y="681037"/>
            <a:ext cx="10265963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GB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Inland ports - general information regarding the energy items of inland port businesses </a:t>
            </a: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561038" y="1707638"/>
            <a:ext cx="1128958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Energy sources used for heavy logistics: “</a:t>
            </a:r>
            <a:r>
              <a:rPr lang="en-US" sz="2400" u="sng" dirty="0"/>
              <a:t>Diesel – Diesel – Diesel</a:t>
            </a:r>
            <a:r>
              <a:rPr lang="en-US" sz="2400" dirty="0"/>
              <a:t>”, electricity; even gasoline and LNG or LPG in smaller amounts (99 % ?)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Mobile equipment needs diesel; up to now no competitive fuels are available &gt; we all know, that this is a big challenge because of </a:t>
            </a:r>
            <a:r>
              <a:rPr lang="en-GB" sz="2400" dirty="0">
                <a:solidFill>
                  <a:srgbClr val="2C7B83"/>
                </a:solidFill>
              </a:rPr>
              <a:t>CO</a:t>
            </a:r>
            <a:r>
              <a:rPr lang="en-GB" sz="2400" baseline="-25000" dirty="0">
                <a:solidFill>
                  <a:srgbClr val="2C7B83"/>
                </a:solidFill>
              </a:rPr>
              <a:t>2</a:t>
            </a:r>
            <a:r>
              <a:rPr lang="en-US" sz="2400" dirty="0"/>
              <a:t>-emissions of fossil diesel &gt; but what other solutions are really promising ?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Electricity for stationary equipment (railways, gantry cranes) or quickly rechargeables (fork lifts, …) or transport devices (conveyor belts)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Big question: is the used electricity really “green” ? (grid of your country)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79ADD5A-F2E3-F5F0-E8BD-0D4EB0479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5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34"/>
    </mc:Choice>
    <mc:Fallback xmlns="">
      <p:transition spd="slow" advTm="79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529856" y="681037"/>
            <a:ext cx="9982200" cy="8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en-US" sz="4000" b="1" dirty="0">
                <a:latin typeface="Century Gothic" panose="020B0502020202020204" pitchFamily="34" charset="0"/>
                <a:ea typeface="Calibri" panose="020F0502020204030204" pitchFamily="34" charset="0"/>
              </a:rPr>
              <a:t>T</a:t>
            </a:r>
            <a: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 (inland) port and its national and international context regarding legal needs for the future energy developments (1)</a:t>
            </a:r>
            <a:br>
              <a:rPr lang="en-US" sz="4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</a:br>
            <a:endParaRPr lang="en-GB" sz="4000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625548" y="1825625"/>
            <a:ext cx="1142624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TEN-T-Regulation / Regulation (EU) No 1315/2013 of 11.12.2013 on Union guidelines for the development of the trans-European network (new version is expected to come into force in 2024) &gt; please update soon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CEF-2 / Connecting Europe Facility – Regulation (EU) 2021/1153 of the European Parliament and the Council of 7.7.2021 establishing the Connecting Europe Facility – very important for funding and financing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US" sz="2400" dirty="0"/>
              <a:t>Rhine-Danube Corridor / 4th Work Plan of European Coordinator (2020)</a:t>
            </a:r>
          </a:p>
          <a:p>
            <a:pPr marL="342900">
              <a:lnSpc>
                <a:spcPct val="150000"/>
              </a:lnSpc>
              <a:spcBef>
                <a:spcPts val="0"/>
              </a:spcBef>
              <a:buClr>
                <a:srgbClr val="2C7B83"/>
              </a:buClr>
              <a:buSzPct val="100000"/>
              <a:buFontTx/>
              <a:buChar char="-"/>
            </a:pPr>
            <a:r>
              <a:rPr lang="en-GB" sz="2400" dirty="0"/>
              <a:t>EU Green Deal Initiative COM(2019)640 final (and deployed documents)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DF3FBCD-E561-846F-5D37-5F4442F49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98"/>
    </mc:Choice>
    <mc:Fallback xmlns="">
      <p:transition spd="slow" advTm="45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SEANERGY">
      <a:dk1>
        <a:srgbClr val="2C7B83"/>
      </a:dk1>
      <a:lt1>
        <a:srgbClr val="FFFFFF"/>
      </a:lt1>
      <a:dk2>
        <a:srgbClr val="2C7B83"/>
      </a:dk2>
      <a:lt2>
        <a:srgbClr val="E7E6E6"/>
      </a:lt2>
      <a:accent1>
        <a:srgbClr val="6ABAC3"/>
      </a:accent1>
      <a:accent2>
        <a:srgbClr val="ADDADC"/>
      </a:accent2>
      <a:accent3>
        <a:srgbClr val="4ECCA8"/>
      </a:accent3>
      <a:accent4>
        <a:srgbClr val="9DE3D1"/>
      </a:accent4>
      <a:accent5>
        <a:srgbClr val="297179"/>
      </a:accent5>
      <a:accent6>
        <a:srgbClr val="54545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SEANERGY">
      <a:dk1>
        <a:srgbClr val="2C7B83"/>
      </a:dk1>
      <a:lt1>
        <a:srgbClr val="FFFFFF"/>
      </a:lt1>
      <a:dk2>
        <a:srgbClr val="2C7B83"/>
      </a:dk2>
      <a:lt2>
        <a:srgbClr val="E7E6E6"/>
      </a:lt2>
      <a:accent1>
        <a:srgbClr val="6ABAC3"/>
      </a:accent1>
      <a:accent2>
        <a:srgbClr val="ADDADC"/>
      </a:accent2>
      <a:accent3>
        <a:srgbClr val="4ECCA8"/>
      </a:accent3>
      <a:accent4>
        <a:srgbClr val="9DE3D1"/>
      </a:accent4>
      <a:accent5>
        <a:srgbClr val="297179"/>
      </a:accent5>
      <a:accent6>
        <a:srgbClr val="54545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3296</Words>
  <Application>Microsoft Office PowerPoint</Application>
  <PresentationFormat>Breitbild</PresentationFormat>
  <Paragraphs>185</Paragraphs>
  <Slides>41</Slides>
  <Notes>41</Notes>
  <HiddenSlides>0</HiddenSlides>
  <MMClips>49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41</vt:i4>
      </vt:variant>
    </vt:vector>
  </HeadingPairs>
  <TitlesOfParts>
    <vt:vector size="46" baseType="lpstr">
      <vt:lpstr>Arial</vt:lpstr>
      <vt:lpstr>Calibri</vt:lpstr>
      <vt:lpstr>Century Gothic</vt:lpstr>
      <vt:lpstr>1_Conception personnalisée</vt:lpstr>
      <vt:lpstr>Conception personnalisée</vt:lpstr>
      <vt:lpstr>PowerPoint-Präsentation</vt:lpstr>
      <vt:lpstr>PowerPoint-Präsentation</vt:lpstr>
      <vt:lpstr>Learning objectives of the course</vt:lpstr>
      <vt:lpstr>Introduction (1)</vt:lpstr>
      <vt:lpstr>Introduction (2)</vt:lpstr>
      <vt:lpstr>Topics covered in the course (1)</vt:lpstr>
      <vt:lpstr>Topics covered in the course (2)</vt:lpstr>
      <vt:lpstr>Inland ports - general information regarding the energy items of inland port businesses </vt:lpstr>
      <vt:lpstr>The (inland) port and its national and international context regarding legal needs for the future energy developments (1) </vt:lpstr>
      <vt:lpstr>The (inland) port and its national and international context regarding legal needs for the future energy developments (2) </vt:lpstr>
      <vt:lpstr>The (inland) port and its national and international context regarding legal needs for the future energy developments (3) </vt:lpstr>
      <vt:lpstr>The (inland) port and its national and international context regarding legal needs for the future energy developments (4) </vt:lpstr>
      <vt:lpstr>The (inland) port and its national and international context regarding legal needs for the future energy developments (5) </vt:lpstr>
      <vt:lpstr>Market situation and business opportunities in the context of the SEANERGY master plan content </vt:lpstr>
      <vt:lpstr>Assessment of identified action fields for energy improvement possibilities (1) </vt:lpstr>
      <vt:lpstr>Assessment of identified action fields for energy improvement possibilities (2) </vt:lpstr>
      <vt:lpstr>Target groups integration (1) </vt:lpstr>
      <vt:lpstr>Target groups integration (2) </vt:lpstr>
      <vt:lpstr>Target groups integration (3) </vt:lpstr>
      <vt:lpstr>Target groups integration (4) </vt:lpstr>
      <vt:lpstr>Deployment of port development regarding energy items, but integrated in the total company development strategy process (1)</vt:lpstr>
      <vt:lpstr>Deployment of port development regarding energy items, but integrated in the total company development strategy process (2)</vt:lpstr>
      <vt:lpstr>Deployment of port development regarding energy items, but integrated in the total company development strategy process (3)</vt:lpstr>
      <vt:lpstr>Deployment of port development regarding energy items, but integrated in the total company development strategy process (4)</vt:lpstr>
      <vt:lpstr>Deployment of port development regarding energy items, but integrated in the total company development strategy process (5)</vt:lpstr>
      <vt:lpstr>Setup of a PDCA-cycle in the strategy context regarding energy development plans (integrated in company´s business strategy)</vt:lpstr>
      <vt:lpstr>Setup of a PDCA-cycle in the strategy context regarding energy development plans (integrated in company´s business strategy)</vt:lpstr>
      <vt:lpstr>Some practical examples regarding energy items for ports  to come to a transformation plan towards sustainability / green energy (1)</vt:lpstr>
      <vt:lpstr>Some practical examples regarding energy items for ports  to come to a transformation plan towards sustainability / green energy (2)</vt:lpstr>
      <vt:lpstr>Some practical examples regarding energy items for ports  to come to a transformation plan towards sustainability / green energy (3)</vt:lpstr>
      <vt:lpstr>Some practical examples regarding energy items for ports  to come to a transformation plan towards sustainability / green energy (4)</vt:lpstr>
      <vt:lpstr>Some practical examples regarding energy items for ports  to come to a transformation plan towards sustainability / green energy (5)</vt:lpstr>
      <vt:lpstr>Some practical examples regarding energy items for ports  to come to a transformation plan towards sustainability / green energy (6)</vt:lpstr>
      <vt:lpstr>Some practical examples regarding energy items for ports  to come to a transformation plan towards sustainability / green energy (7)</vt:lpstr>
      <vt:lpstr>Change processes</vt:lpstr>
      <vt:lpstr>Case study / Industry-Academic Challenge to concentrate on the most promising lever for CO2-reduction in port business</vt:lpstr>
      <vt:lpstr>Case study / Industry-Academic Challenge to concentrate on the most promising lever for CO2-reduction in port business</vt:lpstr>
      <vt:lpstr> Conclusions and take-home message</vt:lpstr>
      <vt:lpstr> Conclusions and take-home message</vt:lpstr>
      <vt:lpstr> References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Larrivière</dc:creator>
  <cp:lastModifiedBy>Ennshafen OÖ GmbH</cp:lastModifiedBy>
  <cp:revision>238</cp:revision>
  <cp:lastPrinted>2024-07-26T10:51:19Z</cp:lastPrinted>
  <dcterms:created xsi:type="dcterms:W3CDTF">2022-11-03T01:09:54Z</dcterms:created>
  <dcterms:modified xsi:type="dcterms:W3CDTF">2024-08-02T06:53:44Z</dcterms:modified>
</cp:coreProperties>
</file>