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92" r:id="rId4"/>
    <p:sldId id="257" r:id="rId5"/>
    <p:sldId id="290" r:id="rId6"/>
  </p:sldIdLst>
  <p:sldSz cx="12192000" cy="6858000"/>
  <p:notesSz cx="6858000" cy="9926638"/>
  <p:embeddedFontLst>
    <p:embeddedFont>
      <p:font typeface="Century Gothic" panose="020B0502020202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jQq+XHlM9wMcOhYGjSgPgT1EHr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1A9CDD-7E5C-4C89-B5E8-80AF90DBA6D3}">
  <a:tblStyle styleId="{CF1A9CDD-7E5C-4C89-B5E8-80AF90DBA6D3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F3F4"/>
          </a:solidFill>
        </a:fill>
      </a:tcStyle>
    </a:wholeTbl>
    <a:band1H>
      <a:tcTxStyle/>
      <a:tcStyle>
        <a:tcBdr/>
        <a:fill>
          <a:solidFill>
            <a:srgbClr val="D3E6E9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3E6E9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3583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0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5"/>
          <p:cNvSpPr txBox="1">
            <a:spLocks noGrp="1"/>
          </p:cNvSpPr>
          <p:nvPr>
            <p:ph type="title"/>
          </p:nvPr>
        </p:nvSpPr>
        <p:spPr>
          <a:xfrm rot="5400000">
            <a:off x="6448153" y="2641872"/>
            <a:ext cx="5811838" cy="125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982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A8AD"/>
              </a:buClr>
              <a:buSzPts val="2400"/>
              <a:buNone/>
              <a:defRPr sz="2400">
                <a:solidFill>
                  <a:srgbClr val="8CA8A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A8AD"/>
              </a:buClr>
              <a:buSzPts val="2000"/>
              <a:buNone/>
              <a:defRPr sz="2000">
                <a:solidFill>
                  <a:srgbClr val="8CA8AD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A8AD"/>
              </a:buClr>
              <a:buSzPts val="1800"/>
              <a:buNone/>
              <a:defRPr sz="1800">
                <a:solidFill>
                  <a:srgbClr val="8CA8AD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A8AD"/>
              </a:buClr>
              <a:buSzPts val="1600"/>
              <a:buNone/>
              <a:defRPr sz="1600">
                <a:solidFill>
                  <a:srgbClr val="8CA8AD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A8AD"/>
              </a:buClr>
              <a:buSzPts val="1600"/>
              <a:buNone/>
              <a:defRPr sz="1600">
                <a:solidFill>
                  <a:srgbClr val="8CA8A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A8AD"/>
              </a:buClr>
              <a:buSzPts val="1600"/>
              <a:buNone/>
              <a:defRPr sz="1600">
                <a:solidFill>
                  <a:srgbClr val="8CA8A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A8AD"/>
              </a:buClr>
              <a:buSzPts val="1600"/>
              <a:buNone/>
              <a:defRPr sz="1600">
                <a:solidFill>
                  <a:srgbClr val="8CA8A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A8AD"/>
              </a:buClr>
              <a:buSzPts val="1600"/>
              <a:buNone/>
              <a:defRPr sz="1600">
                <a:solidFill>
                  <a:srgbClr val="8CA8A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A8AD"/>
              </a:buClr>
              <a:buSzPts val="1600"/>
              <a:buNone/>
              <a:defRPr sz="1600">
                <a:solidFill>
                  <a:srgbClr val="8CA8AD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982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99390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982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2"/>
          <p:cNvSpPr txBox="1">
            <a:spLocks noGrp="1"/>
          </p:cNvSpPr>
          <p:nvPr>
            <p:ph type="body" idx="1"/>
          </p:nvPr>
        </p:nvSpPr>
        <p:spPr>
          <a:xfrm>
            <a:off x="5183188" y="457201"/>
            <a:ext cx="5637212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3" name="Google Shape;123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4" name="Google Shape;12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3"/>
          <p:cNvSpPr>
            <a:spLocks noGrp="1"/>
          </p:cNvSpPr>
          <p:nvPr>
            <p:ph type="pic" idx="2"/>
          </p:nvPr>
        </p:nvSpPr>
        <p:spPr>
          <a:xfrm>
            <a:off x="5183188" y="457201"/>
            <a:ext cx="5637212" cy="540385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982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6"/>
          <p:cNvSpPr txBox="1">
            <a:spLocks noGrp="1"/>
          </p:cNvSpPr>
          <p:nvPr>
            <p:ph type="ctrTitle"/>
          </p:nvPr>
        </p:nvSpPr>
        <p:spPr>
          <a:xfrm>
            <a:off x="1524000" y="185420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5"/>
          <p:cNvSpPr txBox="1">
            <a:spLocks noGrp="1"/>
          </p:cNvSpPr>
          <p:nvPr>
            <p:ph type="title"/>
          </p:nvPr>
        </p:nvSpPr>
        <p:spPr>
          <a:xfrm rot="5400000">
            <a:off x="6866732" y="2223294"/>
            <a:ext cx="5811838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A8AD"/>
              </a:buClr>
              <a:buSzPts val="2400"/>
              <a:buNone/>
              <a:defRPr sz="2400">
                <a:solidFill>
                  <a:srgbClr val="8CA8A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A8AD"/>
              </a:buClr>
              <a:buSzPts val="2000"/>
              <a:buNone/>
              <a:defRPr sz="2000">
                <a:solidFill>
                  <a:srgbClr val="8CA8AD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A8AD"/>
              </a:buClr>
              <a:buSzPts val="1800"/>
              <a:buNone/>
              <a:defRPr sz="1800">
                <a:solidFill>
                  <a:srgbClr val="8CA8AD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A8AD"/>
              </a:buClr>
              <a:buSzPts val="1600"/>
              <a:buNone/>
              <a:defRPr sz="1600">
                <a:solidFill>
                  <a:srgbClr val="8CA8AD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A8AD"/>
              </a:buClr>
              <a:buSzPts val="1600"/>
              <a:buNone/>
              <a:defRPr sz="1600">
                <a:solidFill>
                  <a:srgbClr val="8CA8A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A8AD"/>
              </a:buClr>
              <a:buSzPts val="1600"/>
              <a:buNone/>
              <a:defRPr sz="1600">
                <a:solidFill>
                  <a:srgbClr val="8CA8A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A8AD"/>
              </a:buClr>
              <a:buSzPts val="1600"/>
              <a:buNone/>
              <a:defRPr sz="1600">
                <a:solidFill>
                  <a:srgbClr val="8CA8A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A8AD"/>
              </a:buClr>
              <a:buSzPts val="1600"/>
              <a:buNone/>
              <a:defRPr sz="1600">
                <a:solidFill>
                  <a:srgbClr val="8CA8A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A8AD"/>
              </a:buClr>
              <a:buSzPts val="1600"/>
              <a:buNone/>
              <a:defRPr sz="1600">
                <a:solidFill>
                  <a:srgbClr val="8CA8AD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03231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91309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5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5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5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03231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4712374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5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3"/>
          <p:cNvSpPr>
            <a:spLocks noGrp="1"/>
          </p:cNvSpPr>
          <p:nvPr>
            <p:ph type="pic" idx="2"/>
          </p:nvPr>
        </p:nvSpPr>
        <p:spPr>
          <a:xfrm>
            <a:off x="5183188" y="2049462"/>
            <a:ext cx="6172200" cy="3811588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5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03231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03231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CA8A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CA8A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CA8A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CA8A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CA8A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CA8A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CA8A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CA8A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CA8A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CA8A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CA8A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  <p:pic>
        <p:nvPicPr>
          <p:cNvPr id="15" name="Google Shape;15;p31" descr="Une image contenant texte, ventilateur, périphérique&#10;&#10;Description générée automatiquement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23703" y="356366"/>
            <a:ext cx="1330097" cy="1330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000500" y="6311900"/>
            <a:ext cx="4191000" cy="45508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3" descr="Une image contenant sport aquatique, vague&#10;&#10;Description générée automatiquement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982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CA8A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CA8A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CA8A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CA8A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CA8A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CA8A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CA8A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CA8A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CA8A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CA8A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‹Nr.›</a:t>
            </a:fld>
            <a:endParaRPr/>
          </a:p>
        </p:txBody>
      </p:sp>
      <p:pic>
        <p:nvPicPr>
          <p:cNvPr id="81" name="Google Shape;81;p3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000500" y="6311900"/>
            <a:ext cx="4191000" cy="45508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mailto:rl@argo-anleg.de" TargetMode="External"/><Relationship Id="rId5" Type="http://schemas.openxmlformats.org/officeDocument/2006/relationships/hyperlink" Target="mailto:w.auer@ennshafen.at" TargetMode="Externa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" descr="Une image contenant texte, ventilateur, appareil, périphérique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8229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Ein Bild, das Schrift, Grafiken, Grafikdesign, Logo enthält.&#10;&#10;Automatisch generierte Beschreibung">
            <a:extLst>
              <a:ext uri="{FF2B5EF4-FFF2-40B4-BE49-F238E27FC236}">
                <a16:creationId xmlns:a16="http://schemas.microsoft.com/office/drawing/2014/main" id="{ECC7B86B-1090-46D5-BC38-4CB5D2A936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6405" y="82296"/>
            <a:ext cx="2385796" cy="80162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0251057-EBC3-DEBA-E6A7-F790192882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6082" y="883922"/>
            <a:ext cx="1946442" cy="609600"/>
          </a:xfrm>
          <a:prstGeom prst="rect">
            <a:avLst/>
          </a:prstGeom>
        </p:spPr>
      </p:pic>
      <p:pic>
        <p:nvPicPr>
          <p:cNvPr id="7" name="Page1">
            <a:hlinkClick r:id="" action="ppaction://media"/>
            <a:extLst>
              <a:ext uri="{FF2B5EF4-FFF2-40B4-BE49-F238E27FC236}">
                <a16:creationId xmlns:a16="http://schemas.microsoft.com/office/drawing/2014/main" id="{7E181458-668C-BE42-0CF9-BD42C1F3A3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89303" y="548671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97"/>
    </mc:Choice>
    <mc:Fallback xmlns="">
      <p:transition spd="slow" advTm="15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1;p2">
            <a:extLst>
              <a:ext uri="{FF2B5EF4-FFF2-40B4-BE49-F238E27FC236}">
                <a16:creationId xmlns:a16="http://schemas.microsoft.com/office/drawing/2014/main" id="{CE0507D2-461F-4D5C-A0D1-9A70A074A482}"/>
              </a:ext>
            </a:extLst>
          </p:cNvPr>
          <p:cNvSpPr txBox="1">
            <a:spLocks/>
          </p:cNvSpPr>
          <p:nvPr/>
        </p:nvSpPr>
        <p:spPr>
          <a:xfrm>
            <a:off x="646814" y="500062"/>
            <a:ext cx="9982200" cy="208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GB" sz="4000" b="1" dirty="0"/>
              <a:t>Module 6</a:t>
            </a:r>
          </a:p>
          <a:p>
            <a:pPr>
              <a:buSzPts val="4400"/>
            </a:pPr>
            <a:endParaRPr lang="en-GB" sz="4000" b="1" dirty="0"/>
          </a:p>
          <a:p>
            <a:pPr>
              <a:buSzPts val="4400"/>
            </a:pPr>
            <a:r>
              <a:rPr lang="en-GB" sz="4000" b="1" dirty="0"/>
              <a:t>Local Master Plan Development</a:t>
            </a:r>
          </a:p>
        </p:txBody>
      </p:sp>
      <p:sp>
        <p:nvSpPr>
          <p:cNvPr id="9" name="Google Shape;152;p2">
            <a:extLst>
              <a:ext uri="{FF2B5EF4-FFF2-40B4-BE49-F238E27FC236}">
                <a16:creationId xmlns:a16="http://schemas.microsoft.com/office/drawing/2014/main" id="{65187F4A-1132-4D42-9530-C60DE4D764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2792362"/>
            <a:ext cx="10515600" cy="338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D41"/>
              </a:buClr>
              <a:buSzPts val="2800"/>
              <a:buNone/>
            </a:pPr>
            <a:r>
              <a:rPr lang="en-GB" dirty="0"/>
              <a:t>Course coordinator(s): </a:t>
            </a:r>
            <a:br>
              <a:rPr lang="en-GB" dirty="0"/>
            </a:br>
            <a:r>
              <a:rPr lang="en-GB" dirty="0"/>
              <a:t>Werner Auer (main coordinator), </a:t>
            </a:r>
            <a:r>
              <a:rPr lang="en-GB" dirty="0">
                <a:hlinkClick r:id="rId5"/>
              </a:rPr>
              <a:t>w.auer@ennshafen.at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Ronny Lorch, </a:t>
            </a:r>
            <a:r>
              <a:rPr lang="en-GB" dirty="0">
                <a:hlinkClick r:id="rId6"/>
              </a:rPr>
              <a:t>rl@argo-anleg.de</a:t>
            </a:r>
            <a:br>
              <a:rPr lang="en-GB" dirty="0"/>
            </a:br>
            <a:endParaRPr lang="en-GB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D41"/>
              </a:buClr>
              <a:buSzPts val="2800"/>
              <a:buNone/>
            </a:pPr>
            <a:r>
              <a:rPr lang="en-GB" dirty="0"/>
              <a:t>Name of the organization, country: </a:t>
            </a:r>
            <a:br>
              <a:rPr lang="en-GB" dirty="0"/>
            </a:br>
            <a:r>
              <a:rPr lang="en-GB" dirty="0"/>
              <a:t>Ennshafen OÖ GmbH, Austria</a:t>
            </a:r>
            <a:br>
              <a:rPr lang="en-GB" dirty="0"/>
            </a:br>
            <a:r>
              <a:rPr lang="en-GB" dirty="0"/>
              <a:t>Argo-</a:t>
            </a:r>
            <a:r>
              <a:rPr lang="en-GB" dirty="0" err="1"/>
              <a:t>Anleg</a:t>
            </a:r>
            <a:r>
              <a:rPr lang="en-GB" dirty="0"/>
              <a:t> GmbH, Germany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D41"/>
              </a:buClr>
              <a:buSzPts val="2800"/>
              <a:buNone/>
            </a:pPr>
            <a:endParaRPr lang="en-GB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D41"/>
              </a:buClr>
              <a:buSzPts val="2800"/>
              <a:buNone/>
            </a:pPr>
            <a:endParaRPr lang="en-GB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3D41"/>
              </a:buClr>
              <a:buSzPts val="2800"/>
              <a:buNone/>
            </a:pPr>
            <a:endParaRPr lang="en-GB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3D41"/>
              </a:buClr>
              <a:buSzPts val="2800"/>
              <a:buNone/>
            </a:pPr>
            <a:endParaRPr lang="en-GB" dirty="0"/>
          </a:p>
        </p:txBody>
      </p:sp>
      <p:pic>
        <p:nvPicPr>
          <p:cNvPr id="4" name="Grafik 3" descr="Ein Bild, das Schrift, Grafiken, Grafikdesign, Logo enthält.&#10;&#10;Automatisch generierte Beschreibung">
            <a:extLst>
              <a:ext uri="{FF2B5EF4-FFF2-40B4-BE49-F238E27FC236}">
                <a16:creationId xmlns:a16="http://schemas.microsoft.com/office/drawing/2014/main" id="{FD1041D3-E09F-70EB-A37B-69382D8EC5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9711" y="3539315"/>
            <a:ext cx="2451778" cy="82379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39D037F-E241-DE73-FDE7-73E0507114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6794" y="4412548"/>
            <a:ext cx="2217612" cy="693480"/>
          </a:xfrm>
          <a:prstGeom prst="rect">
            <a:avLst/>
          </a:prstGeom>
        </p:spPr>
      </p:pic>
      <p:pic>
        <p:nvPicPr>
          <p:cNvPr id="2" name="page2">
            <a:hlinkClick r:id="" action="ppaction://media"/>
            <a:extLst>
              <a:ext uri="{FF2B5EF4-FFF2-40B4-BE49-F238E27FC236}">
                <a16:creationId xmlns:a16="http://schemas.microsoft.com/office/drawing/2014/main" id="{AC017E7F-2710-E94C-ED5F-ECF6DB5674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15600" y="58942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0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57"/>
    </mc:Choice>
    <mc:Fallback xmlns="">
      <p:transition spd="slow" advTm="26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"/>
          <p:cNvSpPr txBox="1">
            <a:spLocks noGrp="1"/>
          </p:cNvSpPr>
          <p:nvPr>
            <p:ph type="title"/>
          </p:nvPr>
        </p:nvSpPr>
        <p:spPr>
          <a:xfrm>
            <a:off x="529856" y="681037"/>
            <a:ext cx="9982200" cy="808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000" b="1" dirty="0"/>
              <a:t>Learning objectives of the course</a:t>
            </a:r>
          </a:p>
        </p:txBody>
      </p:sp>
      <p:sp>
        <p:nvSpPr>
          <p:cNvPr id="152" name="Google Shape;152;p2"/>
          <p:cNvSpPr txBox="1">
            <a:spLocks noGrp="1"/>
          </p:cNvSpPr>
          <p:nvPr>
            <p:ph type="body" idx="1"/>
          </p:nvPr>
        </p:nvSpPr>
        <p:spPr>
          <a:xfrm>
            <a:off x="625549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153D41"/>
              </a:buClr>
              <a:buSzPts val="2800"/>
              <a:buNone/>
            </a:pPr>
            <a:r>
              <a:rPr lang="en-US" sz="2400" dirty="0"/>
              <a:t>On completion of this course, the participants will be able to: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153D41"/>
              </a:buClr>
              <a:buSzPts val="2800"/>
              <a:buNone/>
            </a:pPr>
            <a:r>
              <a:rPr lang="en-US" sz="2400" dirty="0"/>
              <a:t>(i) develop a basic knowledge of establishing an inland port development plan with support of the SEANERGY master plan;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153D41"/>
              </a:buClr>
              <a:buSzPts val="2800"/>
              <a:buNone/>
            </a:pPr>
            <a:r>
              <a:rPr lang="en-US" sz="2400" dirty="0"/>
              <a:t>(ii) improve your existing knowledge and experience on inland port business regarding energy-related items;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153D41"/>
              </a:buClr>
              <a:buSzPts val="2800"/>
              <a:buNone/>
            </a:pPr>
            <a:r>
              <a:rPr lang="en-US" sz="2400" dirty="0"/>
              <a:t>(iii) identify options for fulfilling the future challenges of inland ports regarding energy;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153D41"/>
              </a:buClr>
              <a:buSzPts val="2800"/>
              <a:buNone/>
            </a:pPr>
            <a:r>
              <a:rPr lang="en-US" sz="2400" dirty="0"/>
              <a:t>(iv) learn about best practices and strategy developments of inland ports supported by the SEANERGY master plan.</a:t>
            </a:r>
            <a:endParaRPr sz="2400" dirty="0"/>
          </a:p>
        </p:txBody>
      </p:sp>
      <p:pic>
        <p:nvPicPr>
          <p:cNvPr id="3" name="Grafik 2" descr="Ein Bild, das Schrift, Grafiken, Grafikdesign, Logo enthält.&#10;&#10;Automatisch generierte Beschreibung">
            <a:extLst>
              <a:ext uri="{FF2B5EF4-FFF2-40B4-BE49-F238E27FC236}">
                <a16:creationId xmlns:a16="http://schemas.microsoft.com/office/drawing/2014/main" id="{52711FDB-BE41-57C9-4D7C-E1EDFE041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3269" y="1654397"/>
            <a:ext cx="1301061" cy="43715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4D6581A-4171-8F0A-95F7-2A416E4C0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8440" y="2052365"/>
            <a:ext cx="1070718" cy="335648"/>
          </a:xfrm>
          <a:prstGeom prst="rect">
            <a:avLst/>
          </a:prstGeom>
        </p:spPr>
      </p:pic>
      <p:pic>
        <p:nvPicPr>
          <p:cNvPr id="5" name="page3">
            <a:hlinkClick r:id="" action="ppaction://media"/>
            <a:extLst>
              <a:ext uri="{FF2B5EF4-FFF2-40B4-BE49-F238E27FC236}">
                <a16:creationId xmlns:a16="http://schemas.microsoft.com/office/drawing/2014/main" id="{1534A045-B884-04F5-EF8E-17D17F6DA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3799" y="5809738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64"/>
    </mc:Choice>
    <mc:Fallback xmlns="">
      <p:transition spd="slow" advTm="48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30" descr="Une image contenant texte, appareil, ventilateur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 descr="Ein Bild, das Schrift, Grafiken, Grafikdesign, Logo enthält.&#10;&#10;Automatisch generierte Beschreibung">
            <a:extLst>
              <a:ext uri="{FF2B5EF4-FFF2-40B4-BE49-F238E27FC236}">
                <a16:creationId xmlns:a16="http://schemas.microsoft.com/office/drawing/2014/main" id="{01CFC9E5-3A70-A6DB-685D-E770E60184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7600" y="82800"/>
            <a:ext cx="2385796" cy="80162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CA6CF59-377A-1415-E7A8-5DBA9D75BD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8101" y="884426"/>
            <a:ext cx="1944793" cy="609653"/>
          </a:xfrm>
          <a:prstGeom prst="rect">
            <a:avLst/>
          </a:prstGeom>
        </p:spPr>
      </p:pic>
      <p:pic>
        <p:nvPicPr>
          <p:cNvPr id="5" name="Page4">
            <a:hlinkClick r:id="" action="ppaction://media"/>
            <a:extLst>
              <a:ext uri="{FF2B5EF4-FFF2-40B4-BE49-F238E27FC236}">
                <a16:creationId xmlns:a16="http://schemas.microsoft.com/office/drawing/2014/main" id="{2A3A4C1F-0C34-8F4C-559E-B4BC237387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46815" y="5486211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7"/>
    </mc:Choice>
    <mc:Fallback xmlns="">
      <p:transition spd="slow" advTm="11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Conception personnalisée">
  <a:themeElements>
    <a:clrScheme name="SEANERGY">
      <a:dk1>
        <a:srgbClr val="2C7B83"/>
      </a:dk1>
      <a:lt1>
        <a:srgbClr val="FFFFFF"/>
      </a:lt1>
      <a:dk2>
        <a:srgbClr val="2C7B83"/>
      </a:dk2>
      <a:lt2>
        <a:srgbClr val="E7E6E6"/>
      </a:lt2>
      <a:accent1>
        <a:srgbClr val="6ABAC3"/>
      </a:accent1>
      <a:accent2>
        <a:srgbClr val="ADDADC"/>
      </a:accent2>
      <a:accent3>
        <a:srgbClr val="4ECCA8"/>
      </a:accent3>
      <a:accent4>
        <a:srgbClr val="9DE3D1"/>
      </a:accent4>
      <a:accent5>
        <a:srgbClr val="297179"/>
      </a:accent5>
      <a:accent6>
        <a:srgbClr val="54545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SEANERGY">
      <a:dk1>
        <a:srgbClr val="2C7B83"/>
      </a:dk1>
      <a:lt1>
        <a:srgbClr val="FFFFFF"/>
      </a:lt1>
      <a:dk2>
        <a:srgbClr val="2C7B83"/>
      </a:dk2>
      <a:lt2>
        <a:srgbClr val="E7E6E6"/>
      </a:lt2>
      <a:accent1>
        <a:srgbClr val="6ABAC3"/>
      </a:accent1>
      <a:accent2>
        <a:srgbClr val="ADDADC"/>
      </a:accent2>
      <a:accent3>
        <a:srgbClr val="4ECCA8"/>
      </a:accent3>
      <a:accent4>
        <a:srgbClr val="9DE3D1"/>
      </a:accent4>
      <a:accent5>
        <a:srgbClr val="297179"/>
      </a:accent5>
      <a:accent6>
        <a:srgbClr val="54545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Breitbild</PresentationFormat>
  <Paragraphs>13</Paragraphs>
  <Slides>4</Slides>
  <Notes>4</Notes>
  <HiddenSlides>0</HiddenSlides>
  <MMClips>4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1_Conception personnalisée</vt:lpstr>
      <vt:lpstr>Conception personnalisée</vt:lpstr>
      <vt:lpstr>PowerPoint-Präsentation</vt:lpstr>
      <vt:lpstr>PowerPoint-Präsentation</vt:lpstr>
      <vt:lpstr>Learning objectives of the course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Larrivière</dc:creator>
  <cp:lastModifiedBy>Ennshafen OÖ GmbH</cp:lastModifiedBy>
  <cp:revision>28</cp:revision>
  <cp:lastPrinted>2024-07-17T06:57:36Z</cp:lastPrinted>
  <dcterms:created xsi:type="dcterms:W3CDTF">2022-11-03T01:09:54Z</dcterms:created>
  <dcterms:modified xsi:type="dcterms:W3CDTF">2024-07-30T07:33:10Z</dcterms:modified>
</cp:coreProperties>
</file>